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6858000" type="screen4x3"/>
  <p:notesSz cx="6858000" cy="9144000"/>
  <p:embeddedFontLst>
    <p:embeddedFont>
      <p:font typeface="Century Schoolbook" panose="02040604050505020304" pitchFamily="18"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jFjf7hX0llWFq33DSih66aa1bJT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9" d="100"/>
          <a:sy n="69" d="100"/>
        </p:scale>
        <p:origin x="2814" y="8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ala.org/CCF"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ala.org/jaffarian" TargetMode="External"/><Relationship Id="rId4" Type="http://schemas.openxmlformats.org/officeDocument/2006/relationships/hyperlink" Target="http://www.ala.org/aasl"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programminglibrarian.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Good afternoon and welcome, everyone! My name is Em Gallaugher and I am a program officer in the Public Programs Office at the American Library Association. I’m pleased to introduce today’s webinar, Hands-On History: Bringing History Alive with Historical Artifacts. Next Slide Please.</a:t>
            </a:r>
            <a:endParaRPr/>
          </a:p>
          <a:p>
            <a:pPr marL="0" lvl="0" indent="0" algn="l" rtl="0">
              <a:lnSpc>
                <a:spcPct val="115000"/>
              </a:lnSpc>
              <a:spcBef>
                <a:spcPts val="1200"/>
              </a:spcBef>
              <a:spcAft>
                <a:spcPts val="0"/>
              </a:spcAft>
              <a:buClr>
                <a:schemeClr val="dk1"/>
              </a:buClr>
              <a:buSzPts val="1100"/>
              <a:buFont typeface="Arial"/>
              <a:buNone/>
            </a:pPr>
            <a:r>
              <a:rPr lang="en-US" b="1"/>
              <a:t> </a:t>
            </a:r>
            <a:endParaRPr b="1"/>
          </a:p>
          <a:p>
            <a:pPr marL="0" lvl="0" indent="0" algn="l" rtl="0">
              <a:spcBef>
                <a:spcPts val="1200"/>
              </a:spcBef>
              <a:spcAft>
                <a:spcPts val="0"/>
              </a:spcAft>
              <a:buNone/>
            </a:pPr>
            <a:endParaRPr/>
          </a:p>
        </p:txBody>
      </p:sp>
      <p:sp>
        <p:nvSpPr>
          <p:cNvPr id="49" name="Google Shape;49;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Pitched our idea to our Library Supervisor (county-level) - footlocker, gloves, binders, page protectors, a couple Vietnam replicas from Amazon. From there, we created replicas - pro/con buttons, protest photos, local history, draft cards, etc. While it was about $500, the supplies we chose were then used for the following four + footlockers (packs of binders, gloves, etc.)</a:t>
            </a:r>
            <a:endParaRPr/>
          </a:p>
          <a:p>
            <a:pPr marL="0" lvl="0" indent="0" algn="l" rtl="0">
              <a:spcBef>
                <a:spcPts val="0"/>
              </a:spcBef>
              <a:spcAft>
                <a:spcPts val="0"/>
              </a:spcAft>
              <a:buNone/>
            </a:pPr>
            <a:r>
              <a:rPr lang="en-US"/>
              <a:t>Since then we haven’t had to purchase any more binders or page protectors yet, and we have four completely done footlockers and several in progress. That was a long term investment. We just bought more gloves since we could potentially have four (or more!) footlockers out at the same time.</a:t>
            </a:r>
            <a:endParaRPr/>
          </a:p>
        </p:txBody>
      </p:sp>
      <p:sp>
        <p:nvSpPr>
          <p:cNvPr id="117" name="Google Shape;11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Decided which topics to prioritize by a couple different metrics: What will be able to get artifacts into the hands of the most students? Topics that show up in more than one grade level. How can we connect to local history? What do teachers want? We’ve polled teachers in our building, during PD sessions, etc. </a:t>
            </a:r>
            <a:endParaRPr/>
          </a:p>
        </p:txBody>
      </p:sp>
      <p:sp>
        <p:nvSpPr>
          <p:cNvPr id="124" name="Google Shape;124;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950ac8b111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Decided which topics to prioritize by a couple different metrics: What will be able to get artifacts into the hands of the most students? Topics that show up in more than one grade level. How can we connect to local history? What do teachers want? We’ve polled teachers in our building, during PD sessions, etc. </a:t>
            </a:r>
            <a:endParaRPr/>
          </a:p>
          <a:p>
            <a:pPr marL="0" lvl="0" indent="0" algn="l" rtl="0">
              <a:spcBef>
                <a:spcPts val="0"/>
              </a:spcBef>
              <a:spcAft>
                <a:spcPts val="0"/>
              </a:spcAft>
              <a:buNone/>
            </a:pPr>
            <a:r>
              <a:rPr lang="en-US"/>
              <a:t>We started with Vietnam War because it’s in 7th, 10th, and 11th grades and it’s in one of the harder units of the year. What do you mean we’re fighting but not? Why were we there? Did we win? What’s a proxy war?</a:t>
            </a:r>
            <a:endParaRPr/>
          </a:p>
        </p:txBody>
      </p:sp>
      <p:sp>
        <p:nvSpPr>
          <p:cNvPr id="131" name="Google Shape;131;g3950ac8b111_0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950ac8b111_0_1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Decided which topics to prioritize by a couple different metrics: What will be able to get artifacts into the hands of the most students? Topics that show up in more than one grade level. How can we connect to local history? What do teachers want? We’ve polled teachers in our building, during PD sessions, etc. </a:t>
            </a:r>
            <a:endParaRPr/>
          </a:p>
          <a:p>
            <a:pPr marL="0" lvl="0" indent="0" algn="l" rtl="0">
              <a:spcBef>
                <a:spcPts val="0"/>
              </a:spcBef>
              <a:spcAft>
                <a:spcPts val="0"/>
              </a:spcAft>
              <a:buNone/>
            </a:pPr>
            <a:r>
              <a:rPr lang="en-US"/>
              <a:t>We started with Vietnam War because it’s in 7th, 10th, and 11th grades and it’s in one of the harder units of the year. What do you mean we’re fighting but not? Why were we there? Did we win? What’s a proxy war?</a:t>
            </a:r>
            <a:endParaRPr/>
          </a:p>
          <a:p>
            <a:pPr marL="0" lvl="0" indent="0" algn="l" rtl="0">
              <a:spcBef>
                <a:spcPts val="0"/>
              </a:spcBef>
              <a:spcAft>
                <a:spcPts val="0"/>
              </a:spcAft>
              <a:buNone/>
            </a:pPr>
            <a:r>
              <a:rPr lang="en-US"/>
              <a:t>Within a couple months of “completing” the footlocker, the state SSGS standards changed and Vietnam War was removed from World History curriculum entirely and US classes only needed to know Ho Chi Minh - so what now? Shift to Cold War!</a:t>
            </a:r>
            <a:endParaRPr/>
          </a:p>
          <a:p>
            <a:pPr marL="0" lvl="0" indent="0" algn="l" rtl="0">
              <a:spcBef>
                <a:spcPts val="0"/>
              </a:spcBef>
              <a:spcAft>
                <a:spcPts val="0"/>
              </a:spcAft>
              <a:buNone/>
            </a:pPr>
            <a:r>
              <a:rPr lang="en-US"/>
              <a:t>Over the summer, we realized that all the 250th anniversary of the Revolution was happening and we should </a:t>
            </a:r>
            <a:r>
              <a:rPr lang="en-US" i="1"/>
              <a:t>probably </a:t>
            </a:r>
            <a:r>
              <a:rPr lang="en-US"/>
              <a:t>lean into that - so we started researching and putting together purchase orders…</a:t>
            </a:r>
            <a:endParaRPr/>
          </a:p>
        </p:txBody>
      </p:sp>
      <p:sp>
        <p:nvSpPr>
          <p:cNvPr id="138" name="Google Shape;138;g3950ac8b111_0_1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950ac8b111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Began with items we already had (history nerds, former history teacher - we already had a good amount of “stuff”)</a:t>
            </a:r>
            <a:endParaRPr/>
          </a:p>
          <a:p>
            <a:pPr marL="0" lvl="0" indent="0" algn="l" rtl="0">
              <a:spcBef>
                <a:spcPts val="0"/>
              </a:spcBef>
              <a:spcAft>
                <a:spcPts val="0"/>
              </a:spcAft>
              <a:buNone/>
            </a:pPr>
            <a:r>
              <a:rPr lang="en-US"/>
              <a:t>Authentic:</a:t>
            </a:r>
            <a:endParaRPr/>
          </a:p>
          <a:p>
            <a:pPr marL="0" lvl="0" indent="0" algn="l" rtl="0">
              <a:spcBef>
                <a:spcPts val="0"/>
              </a:spcBef>
              <a:spcAft>
                <a:spcPts val="0"/>
              </a:spcAft>
              <a:buNone/>
            </a:pPr>
            <a:r>
              <a:rPr lang="en-US"/>
              <a:t>eBay, Facebook Marketplace - these are tricky because we found out we couldn’t be reimbursed for them. </a:t>
            </a:r>
            <a:endParaRPr/>
          </a:p>
          <a:p>
            <a:pPr marL="0" lvl="0" indent="0" algn="l" rtl="0">
              <a:spcBef>
                <a:spcPts val="0"/>
              </a:spcBef>
              <a:spcAft>
                <a:spcPts val="0"/>
              </a:spcAft>
              <a:buNone/>
            </a:pPr>
            <a:r>
              <a:rPr lang="en-US"/>
              <a:t>Mini Museum and History Hoard - small authentic items (coins, chain mail, etc.)</a:t>
            </a:r>
            <a:endParaRPr/>
          </a:p>
          <a:p>
            <a:pPr marL="0" lvl="0" indent="0" algn="l" rtl="0">
              <a:spcBef>
                <a:spcPts val="0"/>
              </a:spcBef>
              <a:spcAft>
                <a:spcPts val="0"/>
              </a:spcAft>
              <a:buNone/>
            </a:pPr>
            <a:endParaRPr/>
          </a:p>
          <a:p>
            <a:pPr marL="0" lvl="0" indent="0" algn="l" rtl="0">
              <a:spcBef>
                <a:spcPts val="0"/>
              </a:spcBef>
              <a:spcAft>
                <a:spcPts val="0"/>
              </a:spcAft>
              <a:buNone/>
            </a:pPr>
            <a:r>
              <a:rPr lang="en-US"/>
              <a:t>Replica:</a:t>
            </a:r>
            <a:endParaRPr/>
          </a:p>
          <a:p>
            <a:pPr marL="0" lvl="0" indent="0" algn="l" rtl="0">
              <a:spcBef>
                <a:spcPts val="0"/>
              </a:spcBef>
              <a:spcAft>
                <a:spcPts val="0"/>
              </a:spcAft>
              <a:buNone/>
            </a:pPr>
            <a:r>
              <a:rPr lang="en-US"/>
              <a:t>Amazon, Townsends, World War II Museum, History by Mail (documents), CGSCF (westward expansion) </a:t>
            </a:r>
            <a:endParaRPr/>
          </a:p>
          <a:p>
            <a:pPr marL="0" lvl="0" indent="0" algn="l" rtl="0">
              <a:spcBef>
                <a:spcPts val="0"/>
              </a:spcBef>
              <a:spcAft>
                <a:spcPts val="0"/>
              </a:spcAft>
              <a:buNone/>
            </a:pPr>
            <a:endParaRPr/>
          </a:p>
          <a:p>
            <a:pPr marL="0" lvl="0" indent="0" algn="l" rtl="0">
              <a:spcBef>
                <a:spcPts val="0"/>
              </a:spcBef>
              <a:spcAft>
                <a:spcPts val="0"/>
              </a:spcAft>
              <a:buNone/>
            </a:pPr>
            <a:r>
              <a:rPr lang="en-US"/>
              <a:t>As we worked on cataloging, organizing, and researching, teachers stopped and asked questions. One teacher brought in a bunch of his uncle’s WWII items from his attic. </a:t>
            </a:r>
            <a:endParaRPr/>
          </a:p>
          <a:p>
            <a:pPr marL="0" lvl="0" indent="0" algn="l" rtl="0">
              <a:spcBef>
                <a:spcPts val="0"/>
              </a:spcBef>
              <a:spcAft>
                <a:spcPts val="0"/>
              </a:spcAft>
              <a:buNone/>
            </a:pPr>
            <a:r>
              <a:rPr lang="en-US"/>
              <a:t>We do a good bit of research before purchasing to make sure what we’re buying is real. I purchased a red cross service bar that said it was from WWI, but when talking with our local history friend he pointed out that since it was cloth, it was actually WWII era. That was an easy fix, just switch footlockers, but since then we do a little more research first</a:t>
            </a:r>
            <a:endParaRPr/>
          </a:p>
          <a:p>
            <a:pPr marL="0" lvl="0" indent="0" algn="l" rtl="0">
              <a:spcBef>
                <a:spcPts val="0"/>
              </a:spcBef>
              <a:spcAft>
                <a:spcPts val="0"/>
              </a:spcAft>
              <a:buNone/>
            </a:pPr>
            <a:endParaRPr/>
          </a:p>
          <a:p>
            <a:pPr marL="0" lvl="0" indent="0" algn="l" rtl="0">
              <a:spcBef>
                <a:spcPts val="0"/>
              </a:spcBef>
              <a:spcAft>
                <a:spcPts val="0"/>
              </a:spcAft>
              <a:buNone/>
            </a:pPr>
            <a:r>
              <a:rPr lang="en-US"/>
              <a:t>People always want to know how much we spend - it depends on the items. Before receiving the ALA grant, we were working with small grants or our own budget so the most expensive items we were purchasing were generally under $75 dollars - uniform items from more recent eras, gas masks, etc. Since we have gotten this grant, we were able to make our largest purchases - a replica Revolutionary war uniform coat which cost around $300 and our traveling poster exhibits, which were just under $1000 each for 7-8 posters designed and printed through Canva. We are very thoughtful about the amount of money we spend on each item since we want to get as much as possible and have the most meaningful items as possible</a:t>
            </a:r>
            <a:endParaRPr/>
          </a:p>
        </p:txBody>
      </p:sp>
      <p:sp>
        <p:nvSpPr>
          <p:cNvPr id="146" name="Google Shape;146;g3950ac8b111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950ac8b111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Replicas - finding documents, images, diaries, etc. that we could print on cardstock</a:t>
            </a:r>
            <a:endParaRPr/>
          </a:p>
          <a:p>
            <a:pPr marL="0" lvl="0" indent="0" algn="l" rtl="0">
              <a:spcBef>
                <a:spcPts val="0"/>
              </a:spcBef>
              <a:spcAft>
                <a:spcPts val="0"/>
              </a:spcAft>
              <a:buNone/>
            </a:pPr>
            <a:endParaRPr/>
          </a:p>
        </p:txBody>
      </p:sp>
      <p:sp>
        <p:nvSpPr>
          <p:cNvPr id="161" name="Google Shape;161;g3950ac8b111_0_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950ac8b111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Replicas - finding documents, images, diaries, etc.</a:t>
            </a:r>
            <a:endParaRPr/>
          </a:p>
          <a:p>
            <a:pPr marL="0" lvl="0" indent="0" algn="l" rtl="0">
              <a:spcBef>
                <a:spcPts val="0"/>
              </a:spcBef>
              <a:spcAft>
                <a:spcPts val="0"/>
              </a:spcAft>
              <a:buNone/>
            </a:pPr>
            <a:r>
              <a:rPr lang="en-US"/>
              <a:t>We try to use lots of local resources, especially for finding out about local stories (Thornton, Loudoun scrap/tire drives, letters, diaries - Boomerang Cow!, etc.)</a:t>
            </a:r>
            <a:endParaRPr/>
          </a:p>
          <a:p>
            <a:pPr marL="0" lvl="0" indent="0" algn="l" rtl="0">
              <a:spcBef>
                <a:spcPts val="0"/>
              </a:spcBef>
              <a:spcAft>
                <a:spcPts val="0"/>
              </a:spcAft>
              <a:buNone/>
            </a:pPr>
            <a:r>
              <a:rPr lang="en-US"/>
              <a:t>Getting a variety of artifacts that represent the wide array of people in history - documents, clothes, bulkier physical items, women, BIPOC/underrepresented stories, etc.</a:t>
            </a:r>
            <a:endParaRPr/>
          </a:p>
          <a:p>
            <a:pPr marL="0" lvl="0" indent="0" algn="l" rtl="0">
              <a:spcBef>
                <a:spcPts val="0"/>
              </a:spcBef>
              <a:spcAft>
                <a:spcPts val="0"/>
              </a:spcAft>
              <a:buNone/>
            </a:pPr>
            <a:endParaRPr/>
          </a:p>
        </p:txBody>
      </p:sp>
      <p:sp>
        <p:nvSpPr>
          <p:cNvPr id="174" name="Google Shape;174;g3950ac8b111_0_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950ac8b11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Two of our most meaningful partnerships have been with the VPHA and Thomas Balch Library</a:t>
            </a:r>
            <a:endParaRPr/>
          </a:p>
          <a:p>
            <a:pPr marL="0" lvl="0" indent="0" algn="l" rtl="0">
              <a:spcBef>
                <a:spcPts val="0"/>
              </a:spcBef>
              <a:spcAft>
                <a:spcPts val="0"/>
              </a:spcAft>
              <a:buNone/>
            </a:pPr>
            <a:r>
              <a:rPr lang="en-US"/>
              <a:t>VPHA - put in touch with their Director of Education, Travis Shaw, through the Social Sciences and Global Studies supervisor. We initially started working with to help suggest artifacts and resources. From there we branched out to their public programs coordinator (now Executive Director) Ian MacDougall. These two have been invaluable to helping us find resources, putting us in contact with other groups/organizations. </a:t>
            </a:r>
            <a:endParaRPr/>
          </a:p>
          <a:p>
            <a:pPr marL="0" lvl="0" indent="0" algn="l" rtl="0">
              <a:spcBef>
                <a:spcPts val="0"/>
              </a:spcBef>
              <a:spcAft>
                <a:spcPts val="0"/>
              </a:spcAft>
              <a:buNone/>
            </a:pPr>
            <a:r>
              <a:rPr lang="en-US"/>
              <a:t>We began working with Thomas Balch Library to find local resources to make that local connection. They are a history and genealogy library specific to Loudoun County and the surrounding area. Since initially reaching out about accessing local resources, we’ve also begun working on research lessons by time period where their team curates local resources to teach students historical thinking skills and how to read different types of primary and secondary sources. This month to align with Halloween, they are teaching how to read primary and secondary sources via an unsolved true crime from our area called Mystery in the Manuscripts! Reaching out to these two groups has been incredibly helpful both professionally and personally as we’ve been learning so much from them!</a:t>
            </a:r>
            <a:endParaRPr/>
          </a:p>
          <a:p>
            <a:pPr marL="0" lvl="0" indent="0" algn="l" rtl="0">
              <a:spcBef>
                <a:spcPts val="0"/>
              </a:spcBef>
              <a:spcAft>
                <a:spcPts val="0"/>
              </a:spcAft>
              <a:buNone/>
            </a:pPr>
            <a:r>
              <a:rPr lang="en-US"/>
              <a:t>If you are planning on creating your own footlocker program - reach out to your local historical societies and organizations! They have been awesome to work with!</a:t>
            </a:r>
            <a:endParaRPr/>
          </a:p>
          <a:p>
            <a:pPr marL="0" lvl="0" indent="0" algn="l" rtl="0">
              <a:spcBef>
                <a:spcPts val="0"/>
              </a:spcBef>
              <a:spcAft>
                <a:spcPts val="0"/>
              </a:spcAft>
              <a:buNone/>
            </a:pPr>
            <a:r>
              <a:rPr lang="en-US"/>
              <a:t>While we are lucky to live in a particularly historically-rich area, anyone can reach out to local historical societies. While we like that our particular county has a depth of historical resources we can use, you could even look regionally (like the VPHA) to find those resources for your local area. </a:t>
            </a:r>
            <a:endParaRPr/>
          </a:p>
        </p:txBody>
      </p:sp>
      <p:sp>
        <p:nvSpPr>
          <p:cNvPr id="185" name="Google Shape;185;g3950ac8b111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9ef928d6f9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How to get teachers on board</a:t>
            </a:r>
            <a:endParaRPr/>
          </a:p>
          <a:p>
            <a:pPr marL="457200" lvl="0" indent="-317500" algn="l" rtl="0">
              <a:spcBef>
                <a:spcPts val="0"/>
              </a:spcBef>
              <a:spcAft>
                <a:spcPts val="0"/>
              </a:spcAft>
              <a:buSzPts val="1400"/>
              <a:buChar char="-"/>
            </a:pPr>
            <a:r>
              <a:rPr lang="en-US"/>
              <a:t>we go and “sell” our footlockers at every available PD - social studies, english, library - and we go twice a year at county-wide professional development. We send out one pagers about them to our social studies teachers and the secondary librarians in the county for them to share with </a:t>
            </a:r>
            <a:r>
              <a:rPr lang="en-US" i="1"/>
              <a:t>their </a:t>
            </a:r>
            <a:r>
              <a:rPr lang="en-US"/>
              <a:t>social studies teachers</a:t>
            </a:r>
            <a:endParaRPr/>
          </a:p>
          <a:p>
            <a:pPr marL="457200" lvl="0" indent="-317500" algn="l" rtl="0">
              <a:spcBef>
                <a:spcPts val="0"/>
              </a:spcBef>
              <a:spcAft>
                <a:spcPts val="0"/>
              </a:spcAft>
              <a:buSzPts val="1400"/>
              <a:buChar char="-"/>
            </a:pPr>
            <a:r>
              <a:rPr lang="en-US"/>
              <a:t>we have created resources that are “plug and play” the teachers and librarians don’t have to do anything other than make copies. This makes it as easy to use as possible, but also allows teachers and librarians to create their own lessons</a:t>
            </a:r>
            <a:endParaRPr/>
          </a:p>
          <a:p>
            <a:pPr marL="457200" lvl="0" indent="-317500" algn="l" rtl="0">
              <a:spcBef>
                <a:spcPts val="0"/>
              </a:spcBef>
              <a:spcAft>
                <a:spcPts val="0"/>
              </a:spcAft>
              <a:buSzPts val="1400"/>
              <a:buChar char="-"/>
            </a:pPr>
            <a:r>
              <a:rPr lang="en-US"/>
              <a:t>We have both teachers and students say they are tired of lecture, but they don’t know what else to do. That’s where we come in. We co-teach or plan and teach lessons for teachers all the time, this was just one more tool in our tool belt that we could offer. It’s something different, that most students haven’t encountered before and allows them to “play” with history instead of seeing it as a boring timeline of events. This lets them interact and see that these were real people just like them</a:t>
            </a:r>
            <a:endParaRPr/>
          </a:p>
        </p:txBody>
      </p:sp>
      <p:sp>
        <p:nvSpPr>
          <p:cNvPr id="192" name="Google Shape;192;g39ef928d6f9_0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950ac8b111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primary purposes of our resources are that they help make history fun and interesting for students and that they are as easy to use as possible for teachers. We have a variety of physical and digital resources for teachers to try to make the footlockers as easy to use as possible.</a:t>
            </a:r>
            <a:endParaRPr/>
          </a:p>
        </p:txBody>
      </p:sp>
      <p:sp>
        <p:nvSpPr>
          <p:cNvPr id="198" name="Google Shape;198;g3950ac8b111_0_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 </a:t>
            </a:r>
            <a:endParaRPr/>
          </a:p>
          <a:p>
            <a:pPr marL="0" lvl="0" indent="0" algn="l" rtl="0">
              <a:lnSpc>
                <a:spcPct val="115000"/>
              </a:lnSpc>
              <a:spcBef>
                <a:spcPts val="1200"/>
              </a:spcBef>
              <a:spcAft>
                <a:spcPts val="0"/>
              </a:spcAft>
              <a:buClr>
                <a:schemeClr val="dk1"/>
              </a:buClr>
              <a:buSzPts val="1100"/>
              <a:buFont typeface="Arial"/>
              <a:buNone/>
            </a:pPr>
            <a:r>
              <a:rPr lang="en-US"/>
              <a:t>Today’s webinar is a presentation of ALA’s Public Programs Office, with support from ALA’s Cultural Communities Fund (</a:t>
            </a:r>
            <a:r>
              <a:rPr lang="en-US" u="sng">
                <a:solidFill>
                  <a:schemeClr val="hlink"/>
                </a:solidFill>
                <a:hlinkClick r:id="rId3"/>
              </a:rPr>
              <a:t>www.ala.org/CCF</a:t>
            </a:r>
            <a:r>
              <a:rPr lang="en-US"/>
              <a:t>) in cooperation with the American Association of School Librarians (</a:t>
            </a:r>
            <a:r>
              <a:rPr lang="en-US" u="sng">
                <a:solidFill>
                  <a:schemeClr val="hlink"/>
                </a:solidFill>
                <a:hlinkClick r:id="rId4"/>
              </a:rPr>
              <a:t>www.ala.org/aasl</a:t>
            </a:r>
            <a:r>
              <a:rPr lang="en-US"/>
              <a:t>).</a:t>
            </a:r>
            <a:endParaRPr/>
          </a:p>
          <a:p>
            <a:pPr marL="0" lvl="0" indent="0" algn="l" rtl="0">
              <a:lnSpc>
                <a:spcPct val="115000"/>
              </a:lnSpc>
              <a:spcBef>
                <a:spcPts val="1200"/>
              </a:spcBef>
              <a:spcAft>
                <a:spcPts val="0"/>
              </a:spcAft>
              <a:buNone/>
            </a:pPr>
            <a:r>
              <a:rPr lang="en-US"/>
              <a:t> Hopefully, many of you are familiar with Programming Librarian, a website of ALA’s Public Programs Office. We have a lot of program ideas and an online learning library full of free webinars like this one on the website, as well as announcements of grants and other opportunities. The Sara Jaffarian School Library Program Award for Exemplary Humanities Programming recognizes excellence in humanities programming in libraries that serve children in grades K-12. This $5,000 award open to  U.S. school libraries, public or private, that serve children in any combination of grades K-12 are eligible, provided the library is staffed by a state-certified librarian. Libraries are encouraged to self-nominate. Nominated humanities programs took place during the current 2024-2025 school year.</a:t>
            </a:r>
            <a:endParaRPr/>
          </a:p>
          <a:p>
            <a:pPr marL="0" lvl="0" indent="0" algn="l" rtl="0">
              <a:lnSpc>
                <a:spcPct val="115000"/>
              </a:lnSpc>
              <a:spcBef>
                <a:spcPts val="1200"/>
              </a:spcBef>
              <a:spcAft>
                <a:spcPts val="0"/>
              </a:spcAft>
              <a:buNone/>
            </a:pPr>
            <a:r>
              <a:rPr lang="en-US"/>
              <a:t>You can learn more about the award by going to </a:t>
            </a:r>
            <a:r>
              <a:rPr lang="en-US" u="sng">
                <a:solidFill>
                  <a:schemeClr val="hlink"/>
                </a:solidFill>
                <a:hlinkClick r:id="rId5"/>
              </a:rPr>
              <a:t>ala.org/jaffarian</a:t>
            </a:r>
            <a:r>
              <a:rPr lang="en-US"/>
              <a:t>. Next slide please.</a:t>
            </a:r>
            <a:endParaRPr/>
          </a:p>
          <a:p>
            <a:pPr marL="0" lvl="0" indent="0" algn="l" rtl="0">
              <a:lnSpc>
                <a:spcPct val="115000"/>
              </a:lnSpc>
              <a:spcBef>
                <a:spcPts val="1200"/>
              </a:spcBef>
              <a:spcAft>
                <a:spcPts val="1200"/>
              </a:spcAft>
              <a:buNone/>
            </a:pPr>
            <a:endParaRPr/>
          </a:p>
        </p:txBody>
      </p:sp>
      <p:sp>
        <p:nvSpPr>
          <p:cNvPr id="55" name="Google Shape;5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950ac8b111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Google Sites are LCPS-only access</a:t>
            </a:r>
            <a:endParaRPr/>
          </a:p>
          <a:p>
            <a:pPr marL="0" lvl="0" indent="0" algn="l" rtl="0">
              <a:spcBef>
                <a:spcPts val="0"/>
              </a:spcBef>
              <a:spcAft>
                <a:spcPts val="0"/>
              </a:spcAft>
              <a:buNone/>
            </a:pPr>
            <a:r>
              <a:rPr lang="en-US"/>
              <a:t>Copy Site and change settings to Anyone can access or just do walkthrough?</a:t>
            </a:r>
            <a:endParaRPr/>
          </a:p>
        </p:txBody>
      </p:sp>
      <p:sp>
        <p:nvSpPr>
          <p:cNvPr id="213" name="Google Shape;213;g3950ac8b111_0_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950ac8b111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Teacher Guide is available physically (a binder located in the footlocker) and digitally (on the Google Site). It contains information about using artifacts in the classroom, state standards connections, an inventory of materials, artifact analysis handouts, and artifact dossiers. Each individual item is researched to provide background about the time period and use of the artifact. Each dossier also has “Thinking Further” questions that ask students critical thinking questions and apply information to present day scenarios.</a:t>
            </a:r>
            <a:endParaRPr/>
          </a:p>
        </p:txBody>
      </p:sp>
      <p:sp>
        <p:nvSpPr>
          <p:cNvPr id="221" name="Google Shape;221;g3950ac8b111_0_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950ac8b111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One page of the Google Site is dedicated to using the footlocker - ranging from low tech and low-prep to more in-depth lessons. </a:t>
            </a:r>
            <a:endParaRPr/>
          </a:p>
        </p:txBody>
      </p:sp>
      <p:sp>
        <p:nvSpPr>
          <p:cNvPr id="229" name="Google Shape;229;g3950ac8b111_0_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950ac8b111_0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try to create activities that hit the 5Cs that are part of the Profile of a Virginia Graduate - Critical thinking, Collaboration, Communication, Creativity, and Citizenship. We have historical picture book read alouds with accompanying activities like designing dazzle ships, knitting from historical patterns, creating museum displays, annotated Declaration of Independence-s, Build Your Own DBQs, etc.</a:t>
            </a:r>
            <a:endParaRPr/>
          </a:p>
        </p:txBody>
      </p:sp>
      <p:sp>
        <p:nvSpPr>
          <p:cNvPr id="235" name="Google Shape;235;g3950ac8b111_0_1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9ef928d6f9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Each footlocker has a Spotify Playlist with music from the era. We usually play this in the background while students are working to “set the scene,” but other teachers and librarians have created resources for listening stations where students analyze lyrics and musical components. We’ve also incorporated musical comparisons in stations such as music from the Broadway musical Hamilton in comparison to real life events and even the original World Turned Upside Down folk song.</a:t>
            </a:r>
            <a:endParaRPr/>
          </a:p>
        </p:txBody>
      </p:sp>
      <p:sp>
        <p:nvSpPr>
          <p:cNvPr id="242" name="Google Shape;242;g39ef928d6f9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9ef928d6f9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Because we ARE librarians, we will always recommend books to students and teachers. We have lists of books available in our library for students who want to learn more. We include fiction and nonfiction, and also include some of them in our lesson suggestions. </a:t>
            </a:r>
            <a:endParaRPr/>
          </a:p>
        </p:txBody>
      </p:sp>
      <p:sp>
        <p:nvSpPr>
          <p:cNvPr id="250" name="Google Shape;250;g39ef928d6f9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9ef928d6f9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Each footlocker contains an inventory list for teachers/librarians to check upon arrival and before returning. This also allows them to see which artifacts are authentic, replicas, or surplus. There is also a notes section for each, in case of damage, loss, or any other comments that users may have. We also have a feedback survey that allows us to get statistics about usage, how the footlockers were used, and provides a space for teachers and librarians to attach their lesson documents if they would like to share. There is also a comment box for a short answer asking for suggestions, feedback, and requests for the future. We always want to improve, so we encourage feedback!</a:t>
            </a:r>
            <a:endParaRPr/>
          </a:p>
        </p:txBody>
      </p:sp>
      <p:sp>
        <p:nvSpPr>
          <p:cNvPr id="258" name="Google Shape;258;g39ef928d6f9_0_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As we move forward, we have already begun expanding our offered footlockers to include Civil War (the most requested footlocker by teachers), Westward Expansion, and Ancient World Civilizations. We have also created our first two Traveling Poster Exhibits that align with the content in the footlockers. We have completed the Revolutionary War and World War I posters and are working toward creating a set for each of the completed footlockers. We have begun collecting items to support the Civil Rights Movement and expanding our existing footlockers into multiples so more than one school can use them at a time. </a:t>
            </a:r>
            <a:endParaRPr/>
          </a:p>
        </p:txBody>
      </p:sp>
      <p:sp>
        <p:nvSpPr>
          <p:cNvPr id="265" name="Google Shape;265;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6cecdd1c6e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6cecdd1c6e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Thank you both for an insightful presentation! Now we would like to open it up to questions from the audience. Please submit your questions using the Q&amp;A function, that will be the easiest for us to monitor, but I’ll also check the chat in case any questions have come through there.</a:t>
            </a:r>
            <a:endParaRPr/>
          </a:p>
        </p:txBody>
      </p:sp>
      <p:sp>
        <p:nvSpPr>
          <p:cNvPr id="275" name="Google Shape;275;g36cecdd1c6e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6cecdd1c6e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6cecdd1c6e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Thank you to our presenters, Erin and Laura, for sharing the work that went into their award winning Historical Footlocker program! And thank you to my Public Programs Office colleague Meghan Gieseker for helping out behind the scenes with technical support today. And finally, thank you all for taking time out of your day to attend this webinar! Before we go, I would like to invite you to register for our upcoming Programming Librarian webinar “Nourishing Minds: A Free Toolkit for Teen Mental Health Programming in Libraries”. I’ll put the link to that in the chat. The recording of this webinar will be posted on </a:t>
            </a:r>
            <a:r>
              <a:rPr lang="en-US" u="sng">
                <a:solidFill>
                  <a:schemeClr val="hlink"/>
                </a:solidFill>
                <a:hlinkClick r:id="rId3"/>
              </a:rPr>
              <a:t>ProgrammingLibrarian.org</a:t>
            </a:r>
            <a:r>
              <a:rPr lang="en-US"/>
              <a:t> in the next 48 hours. There are a wealth of additional library programming resources on our site, so I hope you’ll check it out. Thank you and have a great day!</a:t>
            </a:r>
            <a:endParaRPr/>
          </a:p>
        </p:txBody>
      </p:sp>
      <p:sp>
        <p:nvSpPr>
          <p:cNvPr id="282" name="Google Shape;282;g36cecdd1c6e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latin typeface="Calibri"/>
                <a:ea typeface="Calibri"/>
                <a:cs typeface="Calibri"/>
                <a:sym typeface="Calibri"/>
              </a:rPr>
              <a:t>Tech Slide – Em</a:t>
            </a:r>
            <a:endParaRPr sz="1800">
              <a:latin typeface="Calibri"/>
              <a:ea typeface="Calibri"/>
              <a:cs typeface="Calibri"/>
              <a:sym typeface="Calibri"/>
            </a:endParaRPr>
          </a:p>
          <a:p>
            <a:pPr marL="0" marR="0" lvl="0" indent="0" algn="l" rtl="0">
              <a:spcBef>
                <a:spcPts val="0"/>
              </a:spcBef>
              <a:spcAft>
                <a:spcPts val="0"/>
              </a:spcAft>
              <a:buNone/>
            </a:pPr>
            <a:r>
              <a:rPr lang="en-US" sz="1800" b="1">
                <a:latin typeface="Calibri"/>
                <a:ea typeface="Calibri"/>
                <a:cs typeface="Calibri"/>
                <a:sym typeface="Calibri"/>
              </a:rPr>
              <a:t> </a:t>
            </a:r>
            <a:endParaRPr sz="1800">
              <a:latin typeface="Calibri"/>
              <a:ea typeface="Calibri"/>
              <a:cs typeface="Calibri"/>
              <a:sym typeface="Calibri"/>
            </a:endParaRPr>
          </a:p>
          <a:p>
            <a:pPr marL="0" marR="0" lvl="0" indent="0" algn="l" rtl="0">
              <a:spcBef>
                <a:spcPts val="0"/>
              </a:spcBef>
              <a:spcAft>
                <a:spcPts val="0"/>
              </a:spcAft>
              <a:buNone/>
            </a:pPr>
            <a:r>
              <a:rPr lang="en-US" sz="1800">
                <a:latin typeface="Calibri"/>
                <a:ea typeface="Calibri"/>
                <a:cs typeface="Calibri"/>
                <a:sym typeface="Calibri"/>
              </a:rPr>
              <a:t>A couple of notes about our virtual classroom. Only the presenter has microphone access. Live captions can be enabled by clicking on “Show Captions”.</a:t>
            </a:r>
            <a:endParaRPr sz="1800">
              <a:latin typeface="Calibri"/>
              <a:ea typeface="Calibri"/>
              <a:cs typeface="Calibri"/>
              <a:sym typeface="Calibri"/>
            </a:endParaRPr>
          </a:p>
          <a:p>
            <a:pPr marL="0" marR="0" lvl="0" indent="0" algn="l" rtl="0">
              <a:spcBef>
                <a:spcPts val="0"/>
              </a:spcBef>
              <a:spcAft>
                <a:spcPts val="0"/>
              </a:spcAft>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spcBef>
                <a:spcPts val="0"/>
              </a:spcBef>
              <a:spcAft>
                <a:spcPts val="0"/>
              </a:spcAft>
              <a:buNone/>
            </a:pPr>
            <a:r>
              <a:rPr lang="en-US" sz="1800">
                <a:latin typeface="Calibri"/>
                <a:ea typeface="Calibri"/>
                <a:cs typeface="Calibri"/>
                <a:sym typeface="Calibri"/>
              </a:rPr>
              <a:t>Please use the Q&amp;A function to ask questions of the presenters or ALA staff, including any technical questions.</a:t>
            </a:r>
            <a:endParaRPr sz="1800">
              <a:latin typeface="Calibri"/>
              <a:ea typeface="Calibri"/>
              <a:cs typeface="Calibri"/>
              <a:sym typeface="Calibri"/>
            </a:endParaRPr>
          </a:p>
          <a:p>
            <a:pPr marL="0" marR="0" lvl="0" indent="0" algn="l" rtl="0">
              <a:spcBef>
                <a:spcPts val="0"/>
              </a:spcBef>
              <a:spcAft>
                <a:spcPts val="0"/>
              </a:spcAft>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spcBef>
                <a:spcPts val="0"/>
              </a:spcBef>
              <a:spcAft>
                <a:spcPts val="0"/>
              </a:spcAft>
              <a:buNone/>
            </a:pPr>
            <a:r>
              <a:rPr lang="en-US" sz="1800">
                <a:latin typeface="Calibri"/>
                <a:ea typeface="Calibri"/>
                <a:cs typeface="Calibri"/>
                <a:sym typeface="Calibri"/>
              </a:rPr>
              <a:t>You can use the chat for general comments and discussion with other attendees. </a:t>
            </a:r>
            <a:endParaRPr sz="1800">
              <a:latin typeface="Calibri"/>
              <a:ea typeface="Calibri"/>
              <a:cs typeface="Calibri"/>
              <a:sym typeface="Calibri"/>
            </a:endParaRPr>
          </a:p>
          <a:p>
            <a:pPr marL="0" marR="0" lvl="0" indent="0" algn="l" rtl="0">
              <a:spcBef>
                <a:spcPts val="0"/>
              </a:spcBef>
              <a:spcAft>
                <a:spcPts val="0"/>
              </a:spcAft>
              <a:buNone/>
            </a:pPr>
            <a:r>
              <a:rPr lang="en-US" sz="1800">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Now I will turn things over to former Jaffarian Award Committee Chair, Anne Link, to share some remarks. Next Slide Please</a:t>
            </a:r>
            <a:endParaRPr/>
          </a:p>
        </p:txBody>
      </p:sp>
      <p:sp>
        <p:nvSpPr>
          <p:cNvPr id="62" name="Google Shape;6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INTRODUCTION OF AWARD FROM JAFFARIAN COMMITTEE CHAIR</a:t>
            </a:r>
            <a:endParaRPr/>
          </a:p>
          <a:p>
            <a:pPr marL="0" lvl="0" indent="0" algn="l" rtl="0">
              <a:spcBef>
                <a:spcPts val="0"/>
              </a:spcBef>
              <a:spcAft>
                <a:spcPts val="0"/>
              </a:spcAft>
              <a:buNone/>
            </a:pPr>
            <a:endParaRPr/>
          </a:p>
          <a:p>
            <a:pPr marL="0" lvl="0" indent="0" algn="l" rtl="0">
              <a:lnSpc>
                <a:spcPct val="115000"/>
              </a:lnSpc>
              <a:spcBef>
                <a:spcPts val="1200"/>
              </a:spcBef>
              <a:spcAft>
                <a:spcPts val="0"/>
              </a:spcAft>
              <a:buClr>
                <a:schemeClr val="dk1"/>
              </a:buClr>
              <a:buSzPts val="1100"/>
              <a:buFont typeface="Arial"/>
              <a:buNone/>
            </a:pPr>
            <a:r>
              <a:rPr lang="en-US"/>
              <a:t>The Sara Jaffarian School Library Program Award for Exemplary Humanities Programming recognizes excellence in humanities programming in libraries that serve children in grades K-12. This $5,000 award open to  U.S. school libraries, public or private, that serve children in any combination of grades K-12 are eligible, provided the library is staffed by a state-certified librarian. Libraries are encouraged to self-nominate. Nominated humanities programs took place during the current 2024-2025 school year.</a:t>
            </a:r>
            <a:endParaRPr/>
          </a:p>
          <a:p>
            <a:pPr marL="0" lvl="0" indent="0" algn="l" rtl="0">
              <a:lnSpc>
                <a:spcPct val="115000"/>
              </a:lnSpc>
              <a:spcBef>
                <a:spcPts val="1200"/>
              </a:spcBef>
              <a:spcAft>
                <a:spcPts val="1200"/>
              </a:spcAft>
              <a:buClr>
                <a:schemeClr val="dk1"/>
              </a:buClr>
              <a:buSzPts val="1100"/>
              <a:buFont typeface="Arial"/>
              <a:buNone/>
            </a:pPr>
            <a:r>
              <a:rPr lang="en-US"/>
              <a:t>You can learn more about the award by going to ala.org/jaffarian</a:t>
            </a:r>
            <a:endParaRPr b="1"/>
          </a:p>
        </p:txBody>
      </p:sp>
      <p:sp>
        <p:nvSpPr>
          <p:cNvPr id="74" name="Google Shape;7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sz="1100">
                <a:latin typeface="Century Schoolbook"/>
                <a:ea typeface="Century Schoolbook"/>
                <a:cs typeface="Century Schoolbook"/>
                <a:sym typeface="Century Schoolbook"/>
              </a:rPr>
              <a:t>Done: American Revolution, World War I, World War II, Cold War</a:t>
            </a:r>
            <a:endParaRPr sz="1100">
              <a:latin typeface="Century Schoolbook"/>
              <a:ea typeface="Century Schoolbook"/>
              <a:cs typeface="Century Schoolbook"/>
              <a:sym typeface="Century Schoolbook"/>
            </a:endParaRPr>
          </a:p>
          <a:p>
            <a:pPr marL="0" lvl="0" indent="0" algn="l" rtl="0">
              <a:spcBef>
                <a:spcPts val="360"/>
              </a:spcBef>
              <a:spcAft>
                <a:spcPts val="0"/>
              </a:spcAft>
              <a:buClr>
                <a:schemeClr val="dk1"/>
              </a:buClr>
              <a:buSzPts val="1100"/>
              <a:buFont typeface="Arial"/>
              <a:buNone/>
            </a:pPr>
            <a:r>
              <a:rPr lang="en-US" sz="1100">
                <a:latin typeface="Century Schoolbook"/>
                <a:ea typeface="Century Schoolbook"/>
                <a:cs typeface="Century Schoolbook"/>
                <a:sym typeface="Century Schoolbook"/>
              </a:rPr>
              <a:t>In Progress: Civil War, Westward Expansion</a:t>
            </a:r>
            <a:endParaRPr sz="1100">
              <a:latin typeface="Century Schoolbook"/>
              <a:ea typeface="Century Schoolbook"/>
              <a:cs typeface="Century Schoolbook"/>
              <a:sym typeface="Century Schoolbook"/>
            </a:endParaRPr>
          </a:p>
          <a:p>
            <a:pPr marL="0" lvl="0" indent="0" algn="l" rtl="0">
              <a:spcBef>
                <a:spcPts val="0"/>
              </a:spcBef>
              <a:spcAft>
                <a:spcPts val="0"/>
              </a:spcAft>
              <a:buNone/>
            </a:pPr>
            <a:endParaRPr sz="1100"/>
          </a:p>
          <a:p>
            <a:pPr marL="0" lvl="0" indent="0" algn="l" rtl="0">
              <a:spcBef>
                <a:spcPts val="0"/>
              </a:spcBef>
              <a:spcAft>
                <a:spcPts val="0"/>
              </a:spcAft>
              <a:buNone/>
            </a:pPr>
            <a:r>
              <a:rPr lang="en-US" sz="1100"/>
              <a:t>Usage stats for first semester:</a:t>
            </a:r>
            <a:endParaRPr sz="1100"/>
          </a:p>
          <a:p>
            <a:pPr marL="0" lvl="0" indent="0" algn="l" rtl="0">
              <a:spcBef>
                <a:spcPts val="0"/>
              </a:spcBef>
              <a:spcAft>
                <a:spcPts val="0"/>
              </a:spcAft>
              <a:buNone/>
            </a:pPr>
            <a:r>
              <a:rPr lang="en-US" sz="1100"/>
              <a:t>Three footlockers - WWI, WWII, and Vietnam War</a:t>
            </a:r>
            <a:endParaRPr sz="1100"/>
          </a:p>
          <a:p>
            <a:pPr marL="0" lvl="0" indent="0" algn="l" rtl="0">
              <a:spcBef>
                <a:spcPts val="0"/>
              </a:spcBef>
              <a:spcAft>
                <a:spcPts val="0"/>
              </a:spcAft>
              <a:buNone/>
            </a:pPr>
            <a:r>
              <a:rPr lang="en-US" sz="1100"/>
              <a:t>Used 47 times in our building (multiple times, multiple footlockers)</a:t>
            </a:r>
            <a:endParaRPr sz="1100"/>
          </a:p>
          <a:p>
            <a:pPr marL="0" lvl="0" indent="0" algn="l" rtl="0">
              <a:spcBef>
                <a:spcPts val="0"/>
              </a:spcBef>
              <a:spcAft>
                <a:spcPts val="0"/>
              </a:spcAft>
              <a:buNone/>
            </a:pPr>
            <a:r>
              <a:rPr lang="en-US" sz="1100"/>
              <a:t>Borrowed by 10 different secondary schools reaching about 4,000 students</a:t>
            </a:r>
            <a:endParaRPr sz="1100"/>
          </a:p>
        </p:txBody>
      </p:sp>
      <p:sp>
        <p:nvSpPr>
          <p:cNvPr id="108" name="Google Shape;10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685800" y="1524000"/>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accent1"/>
              </a:buClr>
              <a:buSzPts val="4000"/>
              <a:buFont typeface="Century Schoolbook"/>
              <a:buNone/>
              <a:defRPr sz="40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371600" y="3505200"/>
            <a:ext cx="6400800" cy="1752600"/>
          </a:xfrm>
          <a:prstGeom prst="rect">
            <a:avLst/>
          </a:prstGeom>
          <a:noFill/>
          <a:ln>
            <a:noFill/>
          </a:ln>
        </p:spPr>
        <p:txBody>
          <a:bodyPr spcFirstLastPara="1" wrap="square" lIns="91425" tIns="45700" rIns="91425" bIns="45700" anchor="t" anchorCtr="0">
            <a:normAutofit/>
          </a:bodyPr>
          <a:lstStyle>
            <a:lvl1pPr lvl="0" algn="ctr">
              <a:spcBef>
                <a:spcPts val="600"/>
              </a:spcBef>
              <a:spcAft>
                <a:spcPts val="0"/>
              </a:spcAft>
              <a:buSzPts val="3000"/>
              <a:buNone/>
              <a:defRPr>
                <a:solidFill>
                  <a:schemeClr val="dk1"/>
                </a:solidFill>
              </a:defRPr>
            </a:lvl1pPr>
            <a:lvl2pPr lvl="1" algn="ctr">
              <a:spcBef>
                <a:spcPts val="520"/>
              </a:spcBef>
              <a:spcAft>
                <a:spcPts val="0"/>
              </a:spcAft>
              <a:buSzPts val="2600"/>
              <a:buNone/>
              <a:defRPr>
                <a:solidFill>
                  <a:srgbClr val="888888"/>
                </a:solidFill>
              </a:defRPr>
            </a:lvl2pPr>
            <a:lvl3pPr lvl="2" algn="ctr">
              <a:spcBef>
                <a:spcPts val="440"/>
              </a:spcBef>
              <a:spcAft>
                <a:spcPts val="0"/>
              </a:spcAft>
              <a:buSzPts val="2200"/>
              <a:buNone/>
              <a:defRPr>
                <a:solidFill>
                  <a:srgbClr val="888888"/>
                </a:solidFill>
              </a:defRPr>
            </a:lvl3pPr>
            <a:lvl4pPr lvl="3" algn="ctr">
              <a:spcBef>
                <a:spcPts val="360"/>
              </a:spcBef>
              <a:spcAft>
                <a:spcPts val="0"/>
              </a:spcAft>
              <a:buSzPts val="1800"/>
              <a:buNone/>
              <a:defRPr>
                <a:solidFill>
                  <a:srgbClr val="888888"/>
                </a:solidFill>
              </a:defRPr>
            </a:lvl4pPr>
            <a:lvl5pPr lvl="4" algn="ctr">
              <a:spcBef>
                <a:spcPts val="320"/>
              </a:spcBef>
              <a:spcAft>
                <a:spcPts val="0"/>
              </a:spcAft>
              <a:buSzPts val="16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457200" y="274638"/>
            <a:ext cx="8229600" cy="4873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accent1"/>
              </a:buClr>
              <a:buSzPts val="3200"/>
              <a:buFont typeface="Century Schoolbook"/>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7" name="Google Shape;17;p15"/>
          <p:cNvCxnSpPr/>
          <p:nvPr/>
        </p:nvCxnSpPr>
        <p:spPr>
          <a:xfrm>
            <a:off x="457200" y="762000"/>
            <a:ext cx="8229600" cy="0"/>
          </a:xfrm>
          <a:prstGeom prst="straightConnector1">
            <a:avLst/>
          </a:prstGeom>
          <a:noFill/>
          <a:ln w="38100" cap="flat" cmpd="sng">
            <a:solidFill>
              <a:schemeClr val="accent1"/>
            </a:solidFill>
            <a:prstDash val="solid"/>
            <a:round/>
            <a:headEnd type="none" w="med" len="med"/>
            <a:tailEnd type="none" w="med" len="med"/>
          </a:ln>
        </p:spPr>
      </p:cxnSp>
      <p:sp>
        <p:nvSpPr>
          <p:cNvPr id="18" name="Google Shape;18;p15"/>
          <p:cNvSpPr txBox="1">
            <a:spLocks noGrp="1"/>
          </p:cNvSpPr>
          <p:nvPr>
            <p:ph type="body" idx="1"/>
          </p:nvPr>
        </p:nvSpPr>
        <p:spPr>
          <a:xfrm>
            <a:off x="457200" y="1143003"/>
            <a:ext cx="8229600" cy="40385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
        <p:cNvGrpSpPr/>
        <p:nvPr/>
      </p:nvGrpSpPr>
      <p:grpSpPr>
        <a:xfrm>
          <a:off x="0" y="0"/>
          <a:ext cx="0" cy="0"/>
          <a:chOff x="0" y="0"/>
          <a:chExt cx="0" cy="0"/>
        </a:xfrm>
      </p:grpSpPr>
      <p:sp>
        <p:nvSpPr>
          <p:cNvPr id="20" name="Google Shape;20;p16"/>
          <p:cNvSpPr txBox="1">
            <a:spLocks noGrp="1"/>
          </p:cNvSpPr>
          <p:nvPr>
            <p:ph type="title"/>
          </p:nvPr>
        </p:nvSpPr>
        <p:spPr>
          <a:xfrm>
            <a:off x="1752600" y="43434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Century Schoolbook"/>
              <a:buNone/>
              <a:defRPr sz="20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6"/>
          <p:cNvSpPr>
            <a:spLocks noGrp="1"/>
          </p:cNvSpPr>
          <p:nvPr>
            <p:ph type="pic" idx="2"/>
          </p:nvPr>
        </p:nvSpPr>
        <p:spPr>
          <a:xfrm>
            <a:off x="1752600" y="228600"/>
            <a:ext cx="5486400" cy="4114800"/>
          </a:xfrm>
          <a:prstGeom prst="rect">
            <a:avLst/>
          </a:prstGeom>
          <a:noFill/>
          <a:ln>
            <a:noFill/>
          </a:ln>
        </p:spPr>
        <p:txBody>
          <a:bodyPr/>
          <a:lstStyle/>
          <a:p>
            <a:endParaRPr lang="en-US"/>
          </a:p>
        </p:txBody>
      </p:sp>
      <p:sp>
        <p:nvSpPr>
          <p:cNvPr id="22" name="Google Shape;22;p16"/>
          <p:cNvSpPr txBox="1">
            <a:spLocks noGrp="1"/>
          </p:cNvSpPr>
          <p:nvPr>
            <p:ph type="body" idx="1"/>
          </p:nvPr>
        </p:nvSpPr>
        <p:spPr>
          <a:xfrm>
            <a:off x="1752600" y="4953000"/>
            <a:ext cx="5486400" cy="4572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SzPts val="1400"/>
              <a:buNone/>
              <a:defRPr sz="1400">
                <a:solidFill>
                  <a:schemeClr val="dk1"/>
                </a:solidFill>
              </a:defRPr>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3"/>
        <p:cNvGrpSpPr/>
        <p:nvPr/>
      </p:nvGrpSpPr>
      <p:grpSpPr>
        <a:xfrm>
          <a:off x="0" y="0"/>
          <a:ext cx="0" cy="0"/>
          <a:chOff x="0" y="0"/>
          <a:chExt cx="0" cy="0"/>
        </a:xfrm>
      </p:grpSpPr>
      <p:sp>
        <p:nvSpPr>
          <p:cNvPr id="24" name="Google Shape;24;p17"/>
          <p:cNvSpPr txBox="1">
            <a:spLocks noGrp="1"/>
          </p:cNvSpPr>
          <p:nvPr>
            <p:ph type="body" idx="1"/>
          </p:nvPr>
        </p:nvSpPr>
        <p:spPr>
          <a:xfrm>
            <a:off x="457200" y="1143001"/>
            <a:ext cx="4038600" cy="41148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SzPts val="2800"/>
              <a:buChar char="•"/>
              <a:defRPr sz="2800">
                <a:solidFill>
                  <a:schemeClr val="dk1"/>
                </a:solidFill>
              </a:defRPr>
            </a:lvl1pPr>
            <a:lvl2pPr marL="914400" lvl="1" indent="-381000" algn="l">
              <a:spcBef>
                <a:spcPts val="480"/>
              </a:spcBef>
              <a:spcAft>
                <a:spcPts val="0"/>
              </a:spcAft>
              <a:buSzPts val="2400"/>
              <a:buChar char="–"/>
              <a:defRPr sz="2400">
                <a:solidFill>
                  <a:schemeClr val="dk1"/>
                </a:solidFill>
              </a:defRPr>
            </a:lvl2pPr>
            <a:lvl3pPr marL="1371600" lvl="2" indent="-355600" algn="l">
              <a:spcBef>
                <a:spcPts val="400"/>
              </a:spcBef>
              <a:spcAft>
                <a:spcPts val="0"/>
              </a:spcAft>
              <a:buSzPts val="2000"/>
              <a:buChar char="•"/>
              <a:defRPr sz="2000">
                <a:solidFill>
                  <a:schemeClr val="dk1"/>
                </a:solidFill>
              </a:defRPr>
            </a:lvl3pPr>
            <a:lvl4pPr marL="1828800" lvl="3" indent="-342900" algn="l">
              <a:spcBef>
                <a:spcPts val="360"/>
              </a:spcBef>
              <a:spcAft>
                <a:spcPts val="0"/>
              </a:spcAft>
              <a:buSzPts val="1800"/>
              <a:buChar char="–"/>
              <a:defRPr sz="1800">
                <a:solidFill>
                  <a:schemeClr val="dk1"/>
                </a:solidFill>
              </a:defRPr>
            </a:lvl4pPr>
            <a:lvl5pPr marL="2286000" lvl="4" indent="-342900" algn="l">
              <a:spcBef>
                <a:spcPts val="360"/>
              </a:spcBef>
              <a:spcAft>
                <a:spcPts val="0"/>
              </a:spcAft>
              <a:buSzPts val="1800"/>
              <a:buChar char="»"/>
              <a:defRPr sz="1800">
                <a:solidFill>
                  <a:schemeClr val="dk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5" name="Google Shape;25;p17"/>
          <p:cNvSpPr txBox="1">
            <a:spLocks noGrp="1"/>
          </p:cNvSpPr>
          <p:nvPr>
            <p:ph type="body" idx="2"/>
          </p:nvPr>
        </p:nvSpPr>
        <p:spPr>
          <a:xfrm>
            <a:off x="4648200" y="1143001"/>
            <a:ext cx="4038600" cy="41148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SzPts val="2800"/>
              <a:buChar char="•"/>
              <a:defRPr sz="2800">
                <a:solidFill>
                  <a:schemeClr val="dk1"/>
                </a:solidFill>
              </a:defRPr>
            </a:lvl1pPr>
            <a:lvl2pPr marL="914400" lvl="1" indent="-381000" algn="l">
              <a:spcBef>
                <a:spcPts val="480"/>
              </a:spcBef>
              <a:spcAft>
                <a:spcPts val="0"/>
              </a:spcAft>
              <a:buSzPts val="2400"/>
              <a:buChar char="–"/>
              <a:defRPr sz="2400">
                <a:solidFill>
                  <a:schemeClr val="dk1"/>
                </a:solidFill>
              </a:defRPr>
            </a:lvl2pPr>
            <a:lvl3pPr marL="1371600" lvl="2" indent="-355600" algn="l">
              <a:spcBef>
                <a:spcPts val="400"/>
              </a:spcBef>
              <a:spcAft>
                <a:spcPts val="0"/>
              </a:spcAft>
              <a:buSzPts val="2000"/>
              <a:buChar char="•"/>
              <a:defRPr sz="2000">
                <a:solidFill>
                  <a:schemeClr val="dk1"/>
                </a:solidFill>
              </a:defRPr>
            </a:lvl3pPr>
            <a:lvl4pPr marL="1828800" lvl="3" indent="-342900" algn="l">
              <a:spcBef>
                <a:spcPts val="360"/>
              </a:spcBef>
              <a:spcAft>
                <a:spcPts val="0"/>
              </a:spcAft>
              <a:buSzPts val="1800"/>
              <a:buChar char="–"/>
              <a:defRPr sz="1800">
                <a:solidFill>
                  <a:schemeClr val="dk1"/>
                </a:solidFill>
              </a:defRPr>
            </a:lvl4pPr>
            <a:lvl5pPr marL="2286000" lvl="4" indent="-342900" algn="l">
              <a:spcBef>
                <a:spcPts val="360"/>
              </a:spcBef>
              <a:spcAft>
                <a:spcPts val="0"/>
              </a:spcAft>
              <a:buSzPts val="1800"/>
              <a:buChar char="»"/>
              <a:defRPr sz="1800">
                <a:solidFill>
                  <a:schemeClr val="dk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6" name="Google Shape;26;p17"/>
          <p:cNvSpPr txBox="1">
            <a:spLocks noGrp="1"/>
          </p:cNvSpPr>
          <p:nvPr>
            <p:ph type="title"/>
          </p:nvPr>
        </p:nvSpPr>
        <p:spPr>
          <a:xfrm>
            <a:off x="457200" y="274638"/>
            <a:ext cx="8229600" cy="4873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accent1"/>
              </a:buClr>
              <a:buSzPts val="3200"/>
              <a:buFont typeface="Century Schoolbook"/>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7" name="Google Shape;27;p17"/>
          <p:cNvCxnSpPr/>
          <p:nvPr/>
        </p:nvCxnSpPr>
        <p:spPr>
          <a:xfrm>
            <a:off x="457200" y="762000"/>
            <a:ext cx="8229600" cy="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18"/>
          <p:cNvSpPr txBox="1">
            <a:spLocks noGrp="1"/>
          </p:cNvSpPr>
          <p:nvPr>
            <p:ph type="title"/>
          </p:nvPr>
        </p:nvSpPr>
        <p:spPr>
          <a:xfrm>
            <a:off x="685800" y="31242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4000"/>
              <a:buFont typeface="Century Schoolbook"/>
              <a:buNone/>
              <a:defRPr sz="4000" b="1" cap="none">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8"/>
          <p:cNvSpPr txBox="1">
            <a:spLocks noGrp="1"/>
          </p:cNvSpPr>
          <p:nvPr>
            <p:ph type="body" idx="1"/>
          </p:nvPr>
        </p:nvSpPr>
        <p:spPr>
          <a:xfrm>
            <a:off x="685800" y="1600200"/>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SzPts val="2000"/>
              <a:buNone/>
              <a:defRPr sz="2000">
                <a:solidFill>
                  <a:schemeClr val="dk1"/>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1"/>
        <p:cNvGrpSpPr/>
        <p:nvPr/>
      </p:nvGrpSpPr>
      <p:grpSpPr>
        <a:xfrm>
          <a:off x="0" y="0"/>
          <a:ext cx="0" cy="0"/>
          <a:chOff x="0" y="0"/>
          <a:chExt cx="0" cy="0"/>
        </a:xfrm>
      </p:grpSpPr>
      <p:sp>
        <p:nvSpPr>
          <p:cNvPr id="32" name="Google Shape;32;p19"/>
          <p:cNvSpPr txBox="1">
            <a:spLocks noGrp="1"/>
          </p:cNvSpPr>
          <p:nvPr>
            <p:ph type="title"/>
          </p:nvPr>
        </p:nvSpPr>
        <p:spPr>
          <a:xfrm>
            <a:off x="457200" y="274638"/>
            <a:ext cx="8229600" cy="4873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accent1"/>
              </a:buClr>
              <a:buSzPts val="3200"/>
              <a:buFont typeface="Century Schoolbook"/>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3" name="Google Shape;33;p19"/>
          <p:cNvCxnSpPr/>
          <p:nvPr/>
        </p:nvCxnSpPr>
        <p:spPr>
          <a:xfrm>
            <a:off x="457200" y="762000"/>
            <a:ext cx="8229600" cy="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4"/>
        <p:cNvGrpSpPr/>
        <p:nvPr/>
      </p:nvGrpSpPr>
      <p:grpSpPr>
        <a:xfrm>
          <a:off x="0" y="0"/>
          <a:ext cx="0" cy="0"/>
          <a:chOff x="0" y="0"/>
          <a:chExt cx="0" cy="0"/>
        </a:xfrm>
      </p:grpSpPr>
      <p:sp>
        <p:nvSpPr>
          <p:cNvPr id="35" name="Google Shape;35;p20"/>
          <p:cNvSpPr txBox="1">
            <a:spLocks noGrp="1"/>
          </p:cNvSpPr>
          <p:nvPr>
            <p:ph type="body" idx="1"/>
          </p:nvPr>
        </p:nvSpPr>
        <p:spPr>
          <a:xfrm>
            <a:off x="457200" y="990600"/>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2400"/>
              <a:buNone/>
              <a:defRPr sz="2400" b="1">
                <a:solidFill>
                  <a:schemeClr val="accent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6" name="Google Shape;36;p20"/>
          <p:cNvSpPr txBox="1">
            <a:spLocks noGrp="1"/>
          </p:cNvSpPr>
          <p:nvPr>
            <p:ph type="body" idx="2"/>
          </p:nvPr>
        </p:nvSpPr>
        <p:spPr>
          <a:xfrm>
            <a:off x="457200" y="1752601"/>
            <a:ext cx="4040188" cy="3581399"/>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SzPts val="2400"/>
              <a:buChar char="•"/>
              <a:defRPr sz="2400">
                <a:solidFill>
                  <a:schemeClr val="dk1"/>
                </a:solidFill>
              </a:defRPr>
            </a:lvl1pPr>
            <a:lvl2pPr marL="914400" lvl="1" indent="-355600" algn="l">
              <a:spcBef>
                <a:spcPts val="400"/>
              </a:spcBef>
              <a:spcAft>
                <a:spcPts val="0"/>
              </a:spcAft>
              <a:buSzPts val="2000"/>
              <a:buChar char="–"/>
              <a:defRPr sz="2000">
                <a:solidFill>
                  <a:schemeClr val="dk1"/>
                </a:solidFill>
              </a:defRPr>
            </a:lvl2pPr>
            <a:lvl3pPr marL="1371600" lvl="2" indent="-342900" algn="l">
              <a:spcBef>
                <a:spcPts val="360"/>
              </a:spcBef>
              <a:spcAft>
                <a:spcPts val="0"/>
              </a:spcAft>
              <a:buSzPts val="1800"/>
              <a:buChar char="•"/>
              <a:defRPr sz="1800">
                <a:solidFill>
                  <a:schemeClr val="dk1"/>
                </a:solidFill>
              </a:defRPr>
            </a:lvl3pPr>
            <a:lvl4pPr marL="1828800" lvl="3" indent="-330200" algn="l">
              <a:spcBef>
                <a:spcPts val="320"/>
              </a:spcBef>
              <a:spcAft>
                <a:spcPts val="0"/>
              </a:spcAft>
              <a:buSzPts val="1600"/>
              <a:buChar char="–"/>
              <a:defRPr sz="1600">
                <a:solidFill>
                  <a:schemeClr val="dk1"/>
                </a:solidFill>
              </a:defRPr>
            </a:lvl4pPr>
            <a:lvl5pPr marL="2286000" lvl="4" indent="-330200" algn="l">
              <a:spcBef>
                <a:spcPts val="320"/>
              </a:spcBef>
              <a:spcAft>
                <a:spcPts val="0"/>
              </a:spcAft>
              <a:buSzPts val="1600"/>
              <a:buChar char="»"/>
              <a:defRPr sz="1600">
                <a:solidFill>
                  <a:schemeClr val="dk1"/>
                </a:solidFil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7" name="Google Shape;37;p20"/>
          <p:cNvSpPr txBox="1">
            <a:spLocks noGrp="1"/>
          </p:cNvSpPr>
          <p:nvPr>
            <p:ph type="body" idx="3"/>
          </p:nvPr>
        </p:nvSpPr>
        <p:spPr>
          <a:xfrm>
            <a:off x="4645025" y="990600"/>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2400"/>
              <a:buNone/>
              <a:defRPr sz="2400" b="1">
                <a:solidFill>
                  <a:schemeClr val="accent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8" name="Google Shape;38;p20"/>
          <p:cNvSpPr txBox="1">
            <a:spLocks noGrp="1"/>
          </p:cNvSpPr>
          <p:nvPr>
            <p:ph type="body" idx="4"/>
          </p:nvPr>
        </p:nvSpPr>
        <p:spPr>
          <a:xfrm>
            <a:off x="4645025" y="1752601"/>
            <a:ext cx="4041775" cy="3581399"/>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SzPts val="2400"/>
              <a:buChar char="•"/>
              <a:defRPr sz="2400">
                <a:solidFill>
                  <a:schemeClr val="dk1"/>
                </a:solidFill>
              </a:defRPr>
            </a:lvl1pPr>
            <a:lvl2pPr marL="914400" lvl="1" indent="-355600" algn="l">
              <a:spcBef>
                <a:spcPts val="400"/>
              </a:spcBef>
              <a:spcAft>
                <a:spcPts val="0"/>
              </a:spcAft>
              <a:buSzPts val="2000"/>
              <a:buChar char="–"/>
              <a:defRPr sz="2000">
                <a:solidFill>
                  <a:schemeClr val="dk1"/>
                </a:solidFill>
              </a:defRPr>
            </a:lvl2pPr>
            <a:lvl3pPr marL="1371600" lvl="2" indent="-342900" algn="l">
              <a:spcBef>
                <a:spcPts val="360"/>
              </a:spcBef>
              <a:spcAft>
                <a:spcPts val="0"/>
              </a:spcAft>
              <a:buSzPts val="1800"/>
              <a:buChar char="•"/>
              <a:defRPr sz="1800">
                <a:solidFill>
                  <a:schemeClr val="dk1"/>
                </a:solidFill>
              </a:defRPr>
            </a:lvl3pPr>
            <a:lvl4pPr marL="1828800" lvl="3" indent="-330200" algn="l">
              <a:spcBef>
                <a:spcPts val="320"/>
              </a:spcBef>
              <a:spcAft>
                <a:spcPts val="0"/>
              </a:spcAft>
              <a:buSzPts val="1600"/>
              <a:buChar char="–"/>
              <a:defRPr sz="1600">
                <a:solidFill>
                  <a:schemeClr val="dk1"/>
                </a:solidFill>
              </a:defRPr>
            </a:lvl4pPr>
            <a:lvl5pPr marL="2286000" lvl="4" indent="-330200" algn="l">
              <a:spcBef>
                <a:spcPts val="320"/>
              </a:spcBef>
              <a:spcAft>
                <a:spcPts val="0"/>
              </a:spcAft>
              <a:buSzPts val="1600"/>
              <a:buChar char="»"/>
              <a:defRPr sz="1600">
                <a:solidFill>
                  <a:schemeClr val="dk1"/>
                </a:solidFil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9" name="Google Shape;39;p20"/>
          <p:cNvSpPr txBox="1">
            <a:spLocks noGrp="1"/>
          </p:cNvSpPr>
          <p:nvPr>
            <p:ph type="title"/>
          </p:nvPr>
        </p:nvSpPr>
        <p:spPr>
          <a:xfrm>
            <a:off x="457200" y="274638"/>
            <a:ext cx="8229600" cy="4873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accent1"/>
              </a:buClr>
              <a:buSzPts val="3200"/>
              <a:buFont typeface="Century Schoolbook"/>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0" name="Google Shape;40;p20"/>
          <p:cNvCxnSpPr/>
          <p:nvPr/>
        </p:nvCxnSpPr>
        <p:spPr>
          <a:xfrm>
            <a:off x="457200" y="762000"/>
            <a:ext cx="8229600" cy="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2"/>
        <p:cNvGrpSpPr/>
        <p:nvPr/>
      </p:nvGrpSpPr>
      <p:grpSpPr>
        <a:xfrm>
          <a:off x="0" y="0"/>
          <a:ext cx="0" cy="0"/>
          <a:chOff x="0" y="0"/>
          <a:chExt cx="0" cy="0"/>
        </a:xfrm>
      </p:grpSpPr>
      <p:sp>
        <p:nvSpPr>
          <p:cNvPr id="43" name="Google Shape;43;p22"/>
          <p:cNvSpPr txBox="1">
            <a:spLocks noGrp="1"/>
          </p:cNvSpPr>
          <p:nvPr>
            <p:ph type="body" idx="1"/>
          </p:nvPr>
        </p:nvSpPr>
        <p:spPr>
          <a:xfrm>
            <a:off x="3575050" y="990599"/>
            <a:ext cx="5111750" cy="42672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accent2"/>
              </a:buClr>
              <a:buSzPts val="3200"/>
              <a:buChar char="•"/>
              <a:defRPr sz="3200">
                <a:solidFill>
                  <a:schemeClr val="dk1"/>
                </a:solidFill>
              </a:defRPr>
            </a:lvl1pPr>
            <a:lvl2pPr marL="914400" lvl="1" indent="-406400" algn="l">
              <a:spcBef>
                <a:spcPts val="560"/>
              </a:spcBef>
              <a:spcAft>
                <a:spcPts val="0"/>
              </a:spcAft>
              <a:buClr>
                <a:schemeClr val="accent2"/>
              </a:buClr>
              <a:buSzPts val="2800"/>
              <a:buChar char="–"/>
              <a:defRPr sz="2800">
                <a:solidFill>
                  <a:schemeClr val="dk1"/>
                </a:solidFill>
              </a:defRPr>
            </a:lvl2pPr>
            <a:lvl3pPr marL="1371600" lvl="2" indent="-381000" algn="l">
              <a:spcBef>
                <a:spcPts val="480"/>
              </a:spcBef>
              <a:spcAft>
                <a:spcPts val="0"/>
              </a:spcAft>
              <a:buClr>
                <a:schemeClr val="accent2"/>
              </a:buClr>
              <a:buSzPts val="2400"/>
              <a:buChar char="•"/>
              <a:defRPr sz="2400">
                <a:solidFill>
                  <a:schemeClr val="dk1"/>
                </a:solidFill>
              </a:defRPr>
            </a:lvl3pPr>
            <a:lvl4pPr marL="1828800" lvl="3" indent="-355600" algn="l">
              <a:spcBef>
                <a:spcPts val="400"/>
              </a:spcBef>
              <a:spcAft>
                <a:spcPts val="0"/>
              </a:spcAft>
              <a:buClr>
                <a:schemeClr val="accent2"/>
              </a:buClr>
              <a:buSzPts val="2000"/>
              <a:buChar char="–"/>
              <a:defRPr sz="2000">
                <a:solidFill>
                  <a:schemeClr val="dk1"/>
                </a:solidFill>
              </a:defRPr>
            </a:lvl4pPr>
            <a:lvl5pPr marL="2286000" lvl="4" indent="-355600" algn="l">
              <a:spcBef>
                <a:spcPts val="400"/>
              </a:spcBef>
              <a:spcAft>
                <a:spcPts val="0"/>
              </a:spcAft>
              <a:buClr>
                <a:schemeClr val="accent2"/>
              </a:buClr>
              <a:buSzPts val="2000"/>
              <a:buChar char="»"/>
              <a:defRPr sz="2000">
                <a:solidFill>
                  <a:schemeClr val="dk1"/>
                </a:solidFill>
              </a:defRPr>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4" name="Google Shape;44;p22"/>
          <p:cNvSpPr txBox="1">
            <a:spLocks noGrp="1"/>
          </p:cNvSpPr>
          <p:nvPr>
            <p:ph type="body" idx="2"/>
          </p:nvPr>
        </p:nvSpPr>
        <p:spPr>
          <a:xfrm>
            <a:off x="457200" y="990599"/>
            <a:ext cx="3008313" cy="4267195"/>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SzPts val="1400"/>
              <a:buNone/>
              <a:defRPr sz="1400">
                <a:solidFill>
                  <a:schemeClr val="dk1"/>
                </a:solidFill>
              </a:defRPr>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5" name="Google Shape;45;p22"/>
          <p:cNvSpPr txBox="1">
            <a:spLocks noGrp="1"/>
          </p:cNvSpPr>
          <p:nvPr>
            <p:ph type="title"/>
          </p:nvPr>
        </p:nvSpPr>
        <p:spPr>
          <a:xfrm>
            <a:off x="457200" y="274638"/>
            <a:ext cx="8229600" cy="4873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accent1"/>
              </a:buClr>
              <a:buSzPts val="3200"/>
              <a:buFont typeface="Century Schoolbook"/>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6" name="Google Shape;46;p22"/>
          <p:cNvCxnSpPr/>
          <p:nvPr/>
        </p:nvCxnSpPr>
        <p:spPr>
          <a:xfrm>
            <a:off x="457200" y="762000"/>
            <a:ext cx="8229600" cy="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accent1"/>
              </a:buClr>
              <a:buSzPts val="3600"/>
              <a:buFont typeface="Century Schoolbook"/>
              <a:buNone/>
              <a:defRPr sz="3600" b="1" i="0" u="none" strike="noStrike" cap="none">
                <a:solidFill>
                  <a:schemeClr val="accent1"/>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457200" y="1600201"/>
            <a:ext cx="8229600" cy="3657600"/>
          </a:xfrm>
          <a:prstGeom prst="rect">
            <a:avLst/>
          </a:prstGeom>
          <a:noFill/>
          <a:ln>
            <a:noFill/>
          </a:ln>
        </p:spPr>
        <p:txBody>
          <a:bodyPr spcFirstLastPara="1" wrap="square" lIns="91425" tIns="45700" rIns="91425" bIns="45700" anchor="t" anchorCtr="0">
            <a:normAutofit/>
          </a:bodyPr>
          <a:lstStyle>
            <a:lvl1pPr marL="457200" marR="0" lvl="0" indent="-419100" algn="l" rtl="0">
              <a:spcBef>
                <a:spcPts val="600"/>
              </a:spcBef>
              <a:spcAft>
                <a:spcPts val="0"/>
              </a:spcAft>
              <a:buClr>
                <a:schemeClr val="accent2"/>
              </a:buClr>
              <a:buSzPts val="3000"/>
              <a:buFont typeface="Arial"/>
              <a:buChar char="•"/>
              <a:defRPr sz="3000" b="0" i="0" u="none" strike="noStrike" cap="none">
                <a:solidFill>
                  <a:schemeClr val="dk1"/>
                </a:solidFill>
                <a:latin typeface="Century Schoolbook"/>
                <a:ea typeface="Century Schoolbook"/>
                <a:cs typeface="Century Schoolbook"/>
                <a:sym typeface="Century Schoolbook"/>
              </a:defRPr>
            </a:lvl1pPr>
            <a:lvl2pPr marL="914400" marR="0" lvl="1" indent="-393700" algn="l" rtl="0">
              <a:spcBef>
                <a:spcPts val="520"/>
              </a:spcBef>
              <a:spcAft>
                <a:spcPts val="0"/>
              </a:spcAft>
              <a:buClr>
                <a:schemeClr val="accent2"/>
              </a:buClr>
              <a:buSzPts val="2600"/>
              <a:buFont typeface="Arial"/>
              <a:buChar char="–"/>
              <a:defRPr sz="2600" b="0" i="0" u="none" strike="noStrike" cap="none">
                <a:solidFill>
                  <a:schemeClr val="dk1"/>
                </a:solidFill>
                <a:latin typeface="Century Schoolbook"/>
                <a:ea typeface="Century Schoolbook"/>
                <a:cs typeface="Century Schoolbook"/>
                <a:sym typeface="Century Schoolbook"/>
              </a:defRPr>
            </a:lvl2pPr>
            <a:lvl3pPr marL="1371600" marR="0" lvl="2" indent="-368300" algn="l" rtl="0">
              <a:spcBef>
                <a:spcPts val="440"/>
              </a:spcBef>
              <a:spcAft>
                <a:spcPts val="0"/>
              </a:spcAft>
              <a:buClr>
                <a:schemeClr val="accent2"/>
              </a:buClr>
              <a:buSzPts val="2200"/>
              <a:buFont typeface="Arial"/>
              <a:buChar char="•"/>
              <a:defRPr sz="2200" b="0" i="0" u="none" strike="noStrike" cap="none">
                <a:solidFill>
                  <a:schemeClr val="dk1"/>
                </a:solidFill>
                <a:latin typeface="Century Schoolbook"/>
                <a:ea typeface="Century Schoolbook"/>
                <a:cs typeface="Century Schoolbook"/>
                <a:sym typeface="Century Schoolbook"/>
              </a:defRPr>
            </a:lvl3pPr>
            <a:lvl4pPr marL="1828800" marR="0" lvl="3" indent="-342900" algn="l" rtl="0">
              <a:spcBef>
                <a:spcPts val="360"/>
              </a:spcBef>
              <a:spcAft>
                <a:spcPts val="0"/>
              </a:spcAft>
              <a:buClr>
                <a:schemeClr val="accent2"/>
              </a:buClr>
              <a:buSzPts val="1800"/>
              <a:buFont typeface="Arial"/>
              <a:buChar char="–"/>
              <a:defRPr sz="1800" b="0" i="0" u="none" strike="noStrike" cap="none">
                <a:solidFill>
                  <a:schemeClr val="dk1"/>
                </a:solidFill>
                <a:latin typeface="Century Schoolbook"/>
                <a:ea typeface="Century Schoolbook"/>
                <a:cs typeface="Century Schoolbook"/>
                <a:sym typeface="Century Schoolbook"/>
              </a:defRPr>
            </a:lvl4pPr>
            <a:lvl5pPr marL="2286000" marR="0" lvl="4" indent="-330200" algn="l" rtl="0">
              <a:spcBef>
                <a:spcPts val="320"/>
              </a:spcBef>
              <a:spcAft>
                <a:spcPts val="0"/>
              </a:spcAft>
              <a:buClr>
                <a:schemeClr val="accent2"/>
              </a:buClr>
              <a:buSzPts val="1600"/>
              <a:buFont typeface="Arial"/>
              <a:buChar char="»"/>
              <a:defRPr sz="1600" b="0" i="0" u="none" strike="noStrike" cap="none">
                <a:solidFill>
                  <a:schemeClr val="dk1"/>
                </a:solidFill>
                <a:latin typeface="Century Schoolbook"/>
                <a:ea typeface="Century Schoolbook"/>
                <a:cs typeface="Century Schoolbook"/>
                <a:sym typeface="Century Schoolboo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Schoolbook"/>
                <a:ea typeface="Century Schoolbook"/>
                <a:cs typeface="Century Schoolbook"/>
                <a:sym typeface="Century Schoolbook"/>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Schoolbook"/>
                <a:ea typeface="Century Schoolbook"/>
                <a:cs typeface="Century Schoolbook"/>
                <a:sym typeface="Century Schoolbook"/>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Schoolbook"/>
                <a:ea typeface="Century Schoolbook"/>
                <a:cs typeface="Century Schoolbook"/>
                <a:sym typeface="Century Schoolbook"/>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hyperlink" Target="http://www.ala.org/CC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programminglibrarian.org/" TargetMode="External"/><Relationship Id="rId4" Type="http://schemas.openxmlformats.org/officeDocument/2006/relationships/hyperlink" Target="http://www.ala.org/aas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1"/>
          <p:cNvSpPr txBox="1">
            <a:spLocks noGrp="1"/>
          </p:cNvSpPr>
          <p:nvPr>
            <p:ph type="ctrTitle"/>
          </p:nvPr>
        </p:nvSpPr>
        <p:spPr>
          <a:xfrm>
            <a:off x="381000" y="1447800"/>
            <a:ext cx="8534400" cy="16002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accent1"/>
              </a:buClr>
              <a:buSzPct val="100000"/>
              <a:buFont typeface="Century Schoolbook"/>
              <a:buNone/>
            </a:pPr>
            <a:r>
              <a:rPr lang="en-US"/>
              <a:t>Hands-On History: Bringing History Alive with Historical Artifacts</a:t>
            </a:r>
            <a:endParaRPr/>
          </a:p>
        </p:txBody>
      </p:sp>
      <p:sp>
        <p:nvSpPr>
          <p:cNvPr id="52" name="Google Shape;52;p1"/>
          <p:cNvSpPr txBox="1">
            <a:spLocks noGrp="1"/>
          </p:cNvSpPr>
          <p:nvPr>
            <p:ph type="subTitle" idx="1"/>
          </p:nvPr>
        </p:nvSpPr>
        <p:spPr>
          <a:xfrm>
            <a:off x="1371600" y="3505200"/>
            <a:ext cx="64008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3000"/>
              <a:buNone/>
            </a:pPr>
            <a:r>
              <a:rPr lang="en-US"/>
              <a:t>Stone Bridge High School</a:t>
            </a:r>
            <a:endParaRPr/>
          </a:p>
          <a:p>
            <a:pPr marL="0" lvl="0" indent="0" algn="ctr" rtl="0">
              <a:spcBef>
                <a:spcPts val="600"/>
              </a:spcBef>
              <a:spcAft>
                <a:spcPts val="0"/>
              </a:spcAft>
              <a:buSzPts val="3000"/>
              <a:buNone/>
            </a:pPr>
            <a:r>
              <a:rPr lang="en-US"/>
              <a:t>November 4,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0"/>
          <p:cNvSpPr txBox="1">
            <a:spLocks noGrp="1"/>
          </p:cNvSpPr>
          <p:nvPr>
            <p:ph type="title"/>
          </p:nvPr>
        </p:nvSpPr>
        <p:spPr>
          <a:xfrm>
            <a:off x="457200" y="274638"/>
            <a:ext cx="8229600" cy="4873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a:t>How We Started</a:t>
            </a:r>
            <a:endParaRPr/>
          </a:p>
        </p:txBody>
      </p:sp>
      <p:sp>
        <p:nvSpPr>
          <p:cNvPr id="121" name="Google Shape;121;p10"/>
          <p:cNvSpPr txBox="1">
            <a:spLocks noGrp="1"/>
          </p:cNvSpPr>
          <p:nvPr>
            <p:ph type="body" idx="2"/>
          </p:nvPr>
        </p:nvSpPr>
        <p:spPr>
          <a:xfrm>
            <a:off x="457200" y="990599"/>
            <a:ext cx="3008400" cy="4267200"/>
          </a:xfrm>
          <a:prstGeom prst="rect">
            <a:avLst/>
          </a:prstGeom>
        </p:spPr>
        <p:txBody>
          <a:bodyPr spcFirstLastPara="1" wrap="square" lIns="91425" tIns="45700" rIns="91425" bIns="45700" anchor="t" anchorCtr="0">
            <a:normAutofit/>
          </a:bodyPr>
          <a:lstStyle/>
          <a:p>
            <a:pPr marL="0" lvl="0" indent="0" algn="l" rtl="0">
              <a:spcBef>
                <a:spcPts val="280"/>
              </a:spcBef>
              <a:spcAft>
                <a:spcPts val="0"/>
              </a:spcAft>
              <a:buNone/>
            </a:pPr>
            <a:r>
              <a:rPr lang="en-US" sz="3000"/>
              <a:t>Reached out to our Library Supervisor at the county-level</a:t>
            </a:r>
            <a:endParaRPr sz="3000"/>
          </a:p>
        </p:txBody>
      </p:sp>
      <p:sp>
        <p:nvSpPr>
          <p:cNvPr id="120" name="Google Shape;120;p10"/>
          <p:cNvSpPr txBox="1">
            <a:spLocks noGrp="1"/>
          </p:cNvSpPr>
          <p:nvPr>
            <p:ph type="body" idx="1"/>
          </p:nvPr>
        </p:nvSpPr>
        <p:spPr>
          <a:xfrm>
            <a:off x="3575050" y="990599"/>
            <a:ext cx="5111700" cy="4267200"/>
          </a:xfrm>
          <a:prstGeom prst="rect">
            <a:avLst/>
          </a:prstGeom>
        </p:spPr>
        <p:txBody>
          <a:bodyPr spcFirstLastPara="1" wrap="square" lIns="91425" tIns="45700" rIns="91425" bIns="45700" anchor="t" anchorCtr="0">
            <a:normAutofit/>
          </a:bodyPr>
          <a:lstStyle/>
          <a:p>
            <a:pPr marL="457200" lvl="0" indent="-342900" algn="l" rtl="0">
              <a:spcBef>
                <a:spcPts val="640"/>
              </a:spcBef>
              <a:spcAft>
                <a:spcPts val="0"/>
              </a:spcAft>
              <a:buSzPts val="1800"/>
              <a:buChar char="-"/>
            </a:pPr>
            <a:r>
              <a:rPr lang="en-US" sz="1800"/>
              <a:t>Pitched our idea</a:t>
            </a:r>
            <a:endParaRPr sz="1800"/>
          </a:p>
          <a:p>
            <a:pPr marL="457200" lvl="0" indent="-342900" algn="l" rtl="0">
              <a:spcBef>
                <a:spcPts val="0"/>
              </a:spcBef>
              <a:spcAft>
                <a:spcPts val="0"/>
              </a:spcAft>
              <a:buSzPts val="1800"/>
              <a:buChar char="-"/>
            </a:pPr>
            <a:r>
              <a:rPr lang="en-US" sz="1800"/>
              <a:t>She had us put together a wish list and she would see what she could do</a:t>
            </a:r>
            <a:endParaRPr sz="1800"/>
          </a:p>
          <a:p>
            <a:pPr marL="457200" lvl="0" indent="-342900" algn="l" rtl="0">
              <a:spcBef>
                <a:spcPts val="0"/>
              </a:spcBef>
              <a:spcAft>
                <a:spcPts val="0"/>
              </a:spcAft>
              <a:buSzPts val="1800"/>
              <a:buChar char="-"/>
            </a:pPr>
            <a:r>
              <a:rPr lang="en-US" sz="1800"/>
              <a:t>Starter Pack:</a:t>
            </a:r>
            <a:endParaRPr sz="1800"/>
          </a:p>
          <a:p>
            <a:pPr marL="914400" lvl="1" indent="-342900" algn="l" rtl="0">
              <a:spcBef>
                <a:spcPts val="0"/>
              </a:spcBef>
              <a:spcAft>
                <a:spcPts val="0"/>
              </a:spcAft>
              <a:buSzPts val="1800"/>
              <a:buChar char="-"/>
            </a:pPr>
            <a:r>
              <a:rPr lang="en-US" sz="1800"/>
              <a:t>Footlocker</a:t>
            </a:r>
            <a:endParaRPr sz="1800"/>
          </a:p>
          <a:p>
            <a:pPr marL="914400" lvl="1" indent="-342900" algn="l" rtl="0">
              <a:spcBef>
                <a:spcPts val="0"/>
              </a:spcBef>
              <a:spcAft>
                <a:spcPts val="0"/>
              </a:spcAft>
              <a:buSzPts val="1800"/>
              <a:buChar char="-"/>
            </a:pPr>
            <a:r>
              <a:rPr lang="en-US" sz="1800"/>
              <a:t>White cotton gloves</a:t>
            </a:r>
            <a:endParaRPr sz="1800"/>
          </a:p>
          <a:p>
            <a:pPr marL="914400" lvl="1" indent="-342900" algn="l" rtl="0">
              <a:spcBef>
                <a:spcPts val="0"/>
              </a:spcBef>
              <a:spcAft>
                <a:spcPts val="0"/>
              </a:spcAft>
              <a:buSzPts val="1800"/>
              <a:buChar char="-"/>
            </a:pPr>
            <a:r>
              <a:rPr lang="en-US" sz="1800"/>
              <a:t>Binder for Teacher Guide</a:t>
            </a:r>
            <a:endParaRPr sz="1800"/>
          </a:p>
          <a:p>
            <a:pPr marL="914400" lvl="1" indent="-342900" algn="l" rtl="0">
              <a:spcBef>
                <a:spcPts val="0"/>
              </a:spcBef>
              <a:spcAft>
                <a:spcPts val="0"/>
              </a:spcAft>
              <a:buSzPts val="1800"/>
              <a:buChar char="-"/>
            </a:pPr>
            <a:r>
              <a:rPr lang="en-US" sz="1800"/>
              <a:t>Page protectors</a:t>
            </a:r>
            <a:endParaRPr sz="1800"/>
          </a:p>
          <a:p>
            <a:pPr marL="914400" lvl="1" indent="-342900" algn="l" rtl="0">
              <a:spcBef>
                <a:spcPts val="0"/>
              </a:spcBef>
              <a:spcAft>
                <a:spcPts val="0"/>
              </a:spcAft>
              <a:buSzPts val="1800"/>
              <a:buChar char="-"/>
            </a:pPr>
            <a:r>
              <a:rPr lang="en-US" sz="1800"/>
              <a:t>Vietnam War replicas from Amazon</a:t>
            </a:r>
            <a:endParaRPr sz="1800"/>
          </a:p>
          <a:p>
            <a:pPr marL="457200" lvl="0" indent="-342900" algn="l" rtl="0">
              <a:spcBef>
                <a:spcPts val="0"/>
              </a:spcBef>
              <a:spcAft>
                <a:spcPts val="0"/>
              </a:spcAft>
              <a:buSzPts val="1800"/>
              <a:buChar char="-"/>
            </a:pPr>
            <a:r>
              <a:rPr lang="en-US" sz="1800"/>
              <a:t>About $500</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1"/>
          <p:cNvSpPr txBox="1">
            <a:spLocks noGrp="1"/>
          </p:cNvSpPr>
          <p:nvPr>
            <p:ph type="title"/>
          </p:nvPr>
        </p:nvSpPr>
        <p:spPr>
          <a:xfrm>
            <a:off x="457200" y="274638"/>
            <a:ext cx="8229600" cy="4873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a:t>Choosing Topics</a:t>
            </a:r>
            <a:endParaRPr/>
          </a:p>
        </p:txBody>
      </p:sp>
      <p:sp>
        <p:nvSpPr>
          <p:cNvPr id="128" name="Google Shape;128;p11"/>
          <p:cNvSpPr txBox="1">
            <a:spLocks noGrp="1"/>
          </p:cNvSpPr>
          <p:nvPr>
            <p:ph type="body" idx="2"/>
          </p:nvPr>
        </p:nvSpPr>
        <p:spPr>
          <a:xfrm>
            <a:off x="457200" y="990599"/>
            <a:ext cx="3008400" cy="4267200"/>
          </a:xfrm>
          <a:prstGeom prst="rect">
            <a:avLst/>
          </a:prstGeom>
        </p:spPr>
        <p:txBody>
          <a:bodyPr spcFirstLastPara="1" wrap="square" lIns="91425" tIns="45700" rIns="91425" bIns="45700" anchor="t" anchorCtr="0">
            <a:normAutofit/>
          </a:bodyPr>
          <a:lstStyle/>
          <a:p>
            <a:pPr marL="0" lvl="0" indent="0" algn="l" rtl="0">
              <a:spcBef>
                <a:spcPts val="280"/>
              </a:spcBef>
              <a:spcAft>
                <a:spcPts val="0"/>
              </a:spcAft>
              <a:buNone/>
            </a:pPr>
            <a:r>
              <a:rPr lang="en-US" sz="3200"/>
              <a:t>Social Studies Curricula</a:t>
            </a:r>
            <a:endParaRPr sz="3200"/>
          </a:p>
        </p:txBody>
      </p:sp>
      <p:sp>
        <p:nvSpPr>
          <p:cNvPr id="127" name="Google Shape;127;p11"/>
          <p:cNvSpPr txBox="1">
            <a:spLocks noGrp="1"/>
          </p:cNvSpPr>
          <p:nvPr>
            <p:ph type="body" idx="1"/>
          </p:nvPr>
        </p:nvSpPr>
        <p:spPr>
          <a:xfrm>
            <a:off x="3575050" y="990599"/>
            <a:ext cx="5111700" cy="42672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r>
              <a:rPr lang="en-US" sz="2000"/>
              <a:t>What topics will get “the most bang for our buck?”</a:t>
            </a:r>
            <a:endParaRPr sz="2000"/>
          </a:p>
          <a:p>
            <a:pPr marL="457200" lvl="0" indent="0" algn="l" rtl="0">
              <a:spcBef>
                <a:spcPts val="640"/>
              </a:spcBef>
              <a:spcAft>
                <a:spcPts val="0"/>
              </a:spcAft>
              <a:buNone/>
            </a:pPr>
            <a:endParaRPr sz="2000"/>
          </a:p>
          <a:p>
            <a:pPr marL="0" lvl="0" indent="0" algn="l" rtl="0">
              <a:spcBef>
                <a:spcPts val="640"/>
              </a:spcBef>
              <a:spcAft>
                <a:spcPts val="0"/>
              </a:spcAft>
              <a:buNone/>
            </a:pP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3950ac8b111_0_19"/>
          <p:cNvSpPr txBox="1">
            <a:spLocks noGrp="1"/>
          </p:cNvSpPr>
          <p:nvPr>
            <p:ph type="title"/>
          </p:nvPr>
        </p:nvSpPr>
        <p:spPr>
          <a:xfrm>
            <a:off x="457200" y="274638"/>
            <a:ext cx="8229600" cy="487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dirty="0"/>
              <a:t>Choosing Topics 1</a:t>
            </a:r>
            <a:endParaRPr dirty="0"/>
          </a:p>
        </p:txBody>
      </p:sp>
      <p:sp>
        <p:nvSpPr>
          <p:cNvPr id="135" name="Google Shape;135;g3950ac8b111_0_19"/>
          <p:cNvSpPr txBox="1">
            <a:spLocks noGrp="1"/>
          </p:cNvSpPr>
          <p:nvPr>
            <p:ph type="body" idx="2"/>
          </p:nvPr>
        </p:nvSpPr>
        <p:spPr>
          <a:xfrm>
            <a:off x="457200" y="990599"/>
            <a:ext cx="3008400" cy="4267200"/>
          </a:xfrm>
          <a:prstGeom prst="rect">
            <a:avLst/>
          </a:prstGeom>
        </p:spPr>
        <p:txBody>
          <a:bodyPr spcFirstLastPara="1" wrap="square" lIns="91425" tIns="45700" rIns="91425" bIns="45700" anchor="t" anchorCtr="0">
            <a:normAutofit/>
          </a:bodyPr>
          <a:lstStyle/>
          <a:p>
            <a:pPr marL="0" lvl="0" indent="0" algn="l" rtl="0">
              <a:spcBef>
                <a:spcPts val="280"/>
              </a:spcBef>
              <a:spcAft>
                <a:spcPts val="0"/>
              </a:spcAft>
              <a:buNone/>
            </a:pPr>
            <a:r>
              <a:rPr lang="en-US" sz="3200"/>
              <a:t>Social Studies Curricula</a:t>
            </a:r>
            <a:endParaRPr sz="3200"/>
          </a:p>
        </p:txBody>
      </p:sp>
      <p:sp>
        <p:nvSpPr>
          <p:cNvPr id="134" name="Google Shape;134;g3950ac8b111_0_19"/>
          <p:cNvSpPr txBox="1">
            <a:spLocks noGrp="1"/>
          </p:cNvSpPr>
          <p:nvPr>
            <p:ph type="body" idx="1"/>
          </p:nvPr>
        </p:nvSpPr>
        <p:spPr>
          <a:xfrm>
            <a:off x="3575050" y="990599"/>
            <a:ext cx="5111700" cy="42672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r>
              <a:rPr lang="en-US" sz="2000"/>
              <a:t>What topics will get “the most bang for our buck?”</a:t>
            </a:r>
            <a:endParaRPr sz="2000"/>
          </a:p>
          <a:p>
            <a:pPr marL="457200" lvl="0" indent="0" algn="l" rtl="0">
              <a:spcBef>
                <a:spcPts val="640"/>
              </a:spcBef>
              <a:spcAft>
                <a:spcPts val="0"/>
              </a:spcAft>
              <a:buNone/>
            </a:pPr>
            <a:endParaRPr sz="2000"/>
          </a:p>
          <a:p>
            <a:pPr marL="457200" lvl="0" indent="-355600" algn="l" rtl="0">
              <a:spcBef>
                <a:spcPts val="640"/>
              </a:spcBef>
              <a:spcAft>
                <a:spcPts val="0"/>
              </a:spcAft>
              <a:buSzPts val="2000"/>
              <a:buChar char="-"/>
            </a:pPr>
            <a:r>
              <a:rPr lang="en-US" sz="2000"/>
              <a:t>6th Grade - US History to 1865</a:t>
            </a:r>
            <a:endParaRPr sz="2000"/>
          </a:p>
          <a:p>
            <a:pPr marL="457200" lvl="0" indent="-355600" algn="l" rtl="0">
              <a:spcBef>
                <a:spcPts val="0"/>
              </a:spcBef>
              <a:spcAft>
                <a:spcPts val="0"/>
              </a:spcAft>
              <a:buSzPts val="2000"/>
              <a:buChar char="-"/>
            </a:pPr>
            <a:r>
              <a:rPr lang="en-US" sz="2000"/>
              <a:t>7th Grade - US History 1865 to Present</a:t>
            </a:r>
            <a:endParaRPr sz="2000"/>
          </a:p>
          <a:p>
            <a:pPr marL="457200" lvl="0" indent="-355600" algn="l" rtl="0">
              <a:spcBef>
                <a:spcPts val="0"/>
              </a:spcBef>
              <a:spcAft>
                <a:spcPts val="0"/>
              </a:spcAft>
              <a:buSzPts val="2000"/>
              <a:buChar char="-"/>
            </a:pPr>
            <a:r>
              <a:rPr lang="en-US" sz="2000"/>
              <a:t>10th Grade - World History &amp; Geography II - 1500 to Present</a:t>
            </a:r>
            <a:endParaRPr sz="2000"/>
          </a:p>
          <a:p>
            <a:pPr marL="457200" lvl="0" indent="-355600" algn="l" rtl="0">
              <a:spcBef>
                <a:spcPts val="0"/>
              </a:spcBef>
              <a:spcAft>
                <a:spcPts val="0"/>
              </a:spcAft>
              <a:buSzPts val="2000"/>
              <a:buChar char="-"/>
            </a:pPr>
            <a:r>
              <a:rPr lang="en-US" sz="2000"/>
              <a:t>11th Grade - Virginia &amp; US History</a:t>
            </a:r>
            <a:endParaRPr sz="2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3950ac8b111_0_115"/>
          <p:cNvSpPr txBox="1">
            <a:spLocks noGrp="1"/>
          </p:cNvSpPr>
          <p:nvPr>
            <p:ph type="title"/>
          </p:nvPr>
        </p:nvSpPr>
        <p:spPr>
          <a:xfrm>
            <a:off x="457200" y="274638"/>
            <a:ext cx="8229600" cy="487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dirty="0"/>
              <a:t>Choosing Topics </a:t>
            </a:r>
            <a:r>
              <a:rPr lang="en-US" dirty="0">
                <a:solidFill>
                  <a:schemeClr val="bg1"/>
                </a:solidFill>
              </a:rPr>
              <a:t>2</a:t>
            </a:r>
            <a:endParaRPr dirty="0">
              <a:solidFill>
                <a:schemeClr val="bg1"/>
              </a:solidFill>
            </a:endParaRPr>
          </a:p>
        </p:txBody>
      </p:sp>
      <p:sp>
        <p:nvSpPr>
          <p:cNvPr id="142" name="Google Shape;142;g3950ac8b111_0_115"/>
          <p:cNvSpPr txBox="1">
            <a:spLocks noGrp="1"/>
          </p:cNvSpPr>
          <p:nvPr>
            <p:ph type="body" idx="2"/>
          </p:nvPr>
        </p:nvSpPr>
        <p:spPr>
          <a:xfrm>
            <a:off x="457200" y="990599"/>
            <a:ext cx="3008400" cy="4267200"/>
          </a:xfrm>
          <a:prstGeom prst="rect">
            <a:avLst/>
          </a:prstGeom>
        </p:spPr>
        <p:txBody>
          <a:bodyPr spcFirstLastPara="1" wrap="square" lIns="91425" tIns="45700" rIns="91425" bIns="45700" anchor="t" anchorCtr="0">
            <a:normAutofit/>
          </a:bodyPr>
          <a:lstStyle/>
          <a:p>
            <a:pPr marL="0" lvl="0" indent="0" algn="l" rtl="0">
              <a:spcBef>
                <a:spcPts val="280"/>
              </a:spcBef>
              <a:spcAft>
                <a:spcPts val="0"/>
              </a:spcAft>
              <a:buNone/>
            </a:pPr>
            <a:r>
              <a:rPr lang="en-US" sz="3200"/>
              <a:t>Social Studies Curricula</a:t>
            </a:r>
            <a:endParaRPr sz="3200"/>
          </a:p>
        </p:txBody>
      </p:sp>
      <p:sp>
        <p:nvSpPr>
          <p:cNvPr id="141" name="Google Shape;141;g3950ac8b111_0_115"/>
          <p:cNvSpPr txBox="1">
            <a:spLocks noGrp="1"/>
          </p:cNvSpPr>
          <p:nvPr>
            <p:ph type="body" idx="1"/>
          </p:nvPr>
        </p:nvSpPr>
        <p:spPr>
          <a:xfrm>
            <a:off x="3575050" y="990599"/>
            <a:ext cx="5111700" cy="42672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r>
              <a:rPr lang="en-US" sz="2000"/>
              <a:t>What topics will get “the most bang for our buck?”</a:t>
            </a:r>
            <a:endParaRPr sz="2000"/>
          </a:p>
          <a:p>
            <a:pPr marL="457200" lvl="0" indent="0" algn="l" rtl="0">
              <a:spcBef>
                <a:spcPts val="640"/>
              </a:spcBef>
              <a:spcAft>
                <a:spcPts val="0"/>
              </a:spcAft>
              <a:buNone/>
            </a:pPr>
            <a:endParaRPr sz="2000"/>
          </a:p>
          <a:p>
            <a:pPr marL="457200" lvl="0" indent="-355600" algn="l" rtl="0">
              <a:spcBef>
                <a:spcPts val="640"/>
              </a:spcBef>
              <a:spcAft>
                <a:spcPts val="0"/>
              </a:spcAft>
              <a:buSzPts val="2000"/>
              <a:buChar char="-"/>
            </a:pPr>
            <a:r>
              <a:rPr lang="en-US" sz="2000"/>
              <a:t>6th Grade - US History to 1865</a:t>
            </a:r>
            <a:endParaRPr sz="2000"/>
          </a:p>
          <a:p>
            <a:pPr marL="457200" lvl="0" indent="-355600" algn="l" rtl="0">
              <a:spcBef>
                <a:spcPts val="0"/>
              </a:spcBef>
              <a:spcAft>
                <a:spcPts val="0"/>
              </a:spcAft>
              <a:buSzPts val="2000"/>
              <a:buChar char="-"/>
            </a:pPr>
            <a:r>
              <a:rPr lang="en-US" sz="2000"/>
              <a:t>7th Grade - US History 1865 to Present</a:t>
            </a:r>
            <a:endParaRPr sz="2000"/>
          </a:p>
          <a:p>
            <a:pPr marL="457200" lvl="0" indent="-355600" algn="l" rtl="0">
              <a:spcBef>
                <a:spcPts val="0"/>
              </a:spcBef>
              <a:spcAft>
                <a:spcPts val="0"/>
              </a:spcAft>
              <a:buSzPts val="2000"/>
              <a:buChar char="-"/>
            </a:pPr>
            <a:r>
              <a:rPr lang="en-US" sz="2000"/>
              <a:t>10th Grade - World History &amp; Geography II - 1500 to Present</a:t>
            </a:r>
            <a:endParaRPr sz="2000"/>
          </a:p>
          <a:p>
            <a:pPr marL="457200" lvl="0" indent="-355600" algn="l" rtl="0">
              <a:spcBef>
                <a:spcPts val="0"/>
              </a:spcBef>
              <a:spcAft>
                <a:spcPts val="0"/>
              </a:spcAft>
              <a:buSzPts val="2000"/>
              <a:buChar char="-"/>
            </a:pPr>
            <a:r>
              <a:rPr lang="en-US" sz="2000"/>
              <a:t>11th Grade - Virginia &amp; US History</a:t>
            </a:r>
            <a:endParaRPr sz="2000"/>
          </a:p>
          <a:p>
            <a:pPr marL="0" lvl="0" indent="0" algn="l" rtl="0">
              <a:spcBef>
                <a:spcPts val="640"/>
              </a:spcBef>
              <a:spcAft>
                <a:spcPts val="0"/>
              </a:spcAft>
              <a:buNone/>
            </a:pPr>
            <a:endParaRPr sz="2000"/>
          </a:p>
          <a:p>
            <a:pPr marL="0" lvl="0" indent="0" algn="l" rtl="0">
              <a:spcBef>
                <a:spcPts val="640"/>
              </a:spcBef>
              <a:spcAft>
                <a:spcPts val="0"/>
              </a:spcAft>
              <a:buNone/>
            </a:pPr>
            <a:r>
              <a:rPr lang="en-US" sz="2000"/>
              <a:t>But be prepared to pivot!</a:t>
            </a:r>
            <a:endParaRPr sz="2000"/>
          </a:p>
        </p:txBody>
      </p:sp>
      <p:pic>
        <p:nvPicPr>
          <p:cNvPr id="143" name="Google Shape;143;g3950ac8b111_0_115" descr="Text chain between Larua and Erin discussing a revolutionary war footlocker"/>
          <p:cNvPicPr preferRelativeResize="0"/>
          <p:nvPr/>
        </p:nvPicPr>
        <p:blipFill>
          <a:blip r:embed="rId3">
            <a:alphaModFix/>
          </a:blip>
          <a:stretch>
            <a:fillRect/>
          </a:stretch>
        </p:blipFill>
        <p:spPr>
          <a:xfrm>
            <a:off x="917962" y="2114558"/>
            <a:ext cx="2086874" cy="3357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3950ac8b111_0_8"/>
          <p:cNvSpPr txBox="1">
            <a:spLocks noGrp="1"/>
          </p:cNvSpPr>
          <p:nvPr>
            <p:ph type="title"/>
          </p:nvPr>
        </p:nvSpPr>
        <p:spPr>
          <a:xfrm>
            <a:off x="457200" y="274638"/>
            <a:ext cx="8229600" cy="487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a:t>Finding Artifacts - Purchasing</a:t>
            </a:r>
            <a:endParaRPr/>
          </a:p>
        </p:txBody>
      </p:sp>
      <p:pic>
        <p:nvPicPr>
          <p:cNvPr id="149" name="Google Shape;149;g3950ac8b111_0_8" descr="Ebay logo"/>
          <p:cNvPicPr preferRelativeResize="0"/>
          <p:nvPr/>
        </p:nvPicPr>
        <p:blipFill>
          <a:blip r:embed="rId3">
            <a:alphaModFix/>
          </a:blip>
          <a:stretch>
            <a:fillRect/>
          </a:stretch>
        </p:blipFill>
        <p:spPr>
          <a:xfrm>
            <a:off x="152400" y="1027586"/>
            <a:ext cx="3908500" cy="1566825"/>
          </a:xfrm>
          <a:prstGeom prst="rect">
            <a:avLst/>
          </a:prstGeom>
          <a:noFill/>
          <a:ln>
            <a:noFill/>
          </a:ln>
        </p:spPr>
      </p:pic>
      <p:pic>
        <p:nvPicPr>
          <p:cNvPr id="150" name="Google Shape;150;g3950ac8b111_0_8" descr="Facebook Marketplace logo"/>
          <p:cNvPicPr preferRelativeResize="0"/>
          <p:nvPr/>
        </p:nvPicPr>
        <p:blipFill rotWithShape="1">
          <a:blip r:embed="rId4">
            <a:alphaModFix/>
          </a:blip>
          <a:srcRect l="29365" t="14308" r="30430" b="11742"/>
          <a:stretch/>
        </p:blipFill>
        <p:spPr>
          <a:xfrm>
            <a:off x="514925" y="2608927"/>
            <a:ext cx="1585302" cy="1640149"/>
          </a:xfrm>
          <a:prstGeom prst="rect">
            <a:avLst/>
          </a:prstGeom>
          <a:noFill/>
          <a:ln>
            <a:noFill/>
          </a:ln>
        </p:spPr>
      </p:pic>
      <p:pic>
        <p:nvPicPr>
          <p:cNvPr id="153" name="Google Shape;153;g3950ac8b111_0_8" descr="mini museum logo"/>
          <p:cNvPicPr preferRelativeResize="0"/>
          <p:nvPr/>
        </p:nvPicPr>
        <p:blipFill rotWithShape="1">
          <a:blip r:embed="rId5">
            <a:alphaModFix/>
          </a:blip>
          <a:srcRect l="19800" r="19703"/>
          <a:stretch/>
        </p:blipFill>
        <p:spPr>
          <a:xfrm>
            <a:off x="2475600" y="2810513"/>
            <a:ext cx="1585300" cy="1474026"/>
          </a:xfrm>
          <a:prstGeom prst="rect">
            <a:avLst/>
          </a:prstGeom>
          <a:noFill/>
          <a:ln>
            <a:noFill/>
          </a:ln>
        </p:spPr>
      </p:pic>
      <p:grpSp>
        <p:nvGrpSpPr>
          <p:cNvPr id="155" name="Google Shape;155;g3950ac8b111_0_8" descr="History Hoard logo"/>
          <p:cNvGrpSpPr/>
          <p:nvPr/>
        </p:nvGrpSpPr>
        <p:grpSpPr>
          <a:xfrm>
            <a:off x="152390" y="4500662"/>
            <a:ext cx="3030573" cy="921408"/>
            <a:chOff x="2539775" y="3840875"/>
            <a:chExt cx="3908400" cy="1188300"/>
          </a:xfrm>
        </p:grpSpPr>
        <p:sp>
          <p:nvSpPr>
            <p:cNvPr id="156" name="Google Shape;156;g3950ac8b111_0_8"/>
            <p:cNvSpPr/>
            <p:nvPr/>
          </p:nvSpPr>
          <p:spPr>
            <a:xfrm>
              <a:off x="2539775" y="3840875"/>
              <a:ext cx="3908400" cy="1188300"/>
            </a:xfrm>
            <a:prstGeom prst="rect">
              <a:avLst/>
            </a:prstGeom>
            <a:solidFill>
              <a:schemeClr val="dk1"/>
            </a:solidFill>
            <a:ln w="7375" cap="flat" cmpd="sng">
              <a:solidFill>
                <a:schemeClr val="dk2"/>
              </a:solidFill>
              <a:prstDash val="solid"/>
              <a:round/>
              <a:headEnd type="none" w="sm" len="sm"/>
              <a:tailEnd type="none" w="sm" len="sm"/>
            </a:ln>
          </p:spPr>
          <p:txBody>
            <a:bodyPr spcFirstLastPara="1" wrap="square" lIns="70875" tIns="70875" rIns="70875" bIns="70875" anchor="ctr" anchorCtr="0">
              <a:noAutofit/>
            </a:bodyPr>
            <a:lstStyle/>
            <a:p>
              <a:pPr marL="0" lvl="0" indent="0" algn="ctr" rtl="0">
                <a:spcBef>
                  <a:spcPts val="0"/>
                </a:spcBef>
                <a:spcAft>
                  <a:spcPts val="0"/>
                </a:spcAft>
                <a:buNone/>
              </a:pPr>
              <a:endParaRPr sz="1085">
                <a:latin typeface="Century Schoolbook"/>
                <a:ea typeface="Century Schoolbook"/>
                <a:cs typeface="Century Schoolbook"/>
                <a:sym typeface="Century Schoolbook"/>
              </a:endParaRPr>
            </a:p>
          </p:txBody>
        </p:sp>
        <p:pic>
          <p:nvPicPr>
            <p:cNvPr id="157" name="Google Shape;157;g3950ac8b111_0_8"/>
            <p:cNvPicPr preferRelativeResize="0"/>
            <p:nvPr/>
          </p:nvPicPr>
          <p:blipFill>
            <a:blip r:embed="rId6">
              <a:alphaModFix/>
            </a:blip>
            <a:stretch>
              <a:fillRect/>
            </a:stretch>
          </p:blipFill>
          <p:spPr>
            <a:xfrm>
              <a:off x="2599525" y="3892176"/>
              <a:ext cx="3810000" cy="1085850"/>
            </a:xfrm>
            <a:prstGeom prst="rect">
              <a:avLst/>
            </a:prstGeom>
            <a:noFill/>
            <a:ln>
              <a:noFill/>
            </a:ln>
          </p:spPr>
        </p:pic>
      </p:grpSp>
      <p:pic>
        <p:nvPicPr>
          <p:cNvPr id="152" name="Google Shape;152;g3950ac8b111_0_8" descr="Townsends logo"/>
          <p:cNvPicPr preferRelativeResize="0"/>
          <p:nvPr/>
        </p:nvPicPr>
        <p:blipFill>
          <a:blip r:embed="rId7">
            <a:alphaModFix/>
          </a:blip>
          <a:stretch>
            <a:fillRect/>
          </a:stretch>
        </p:blipFill>
        <p:spPr>
          <a:xfrm>
            <a:off x="6046300" y="1027574"/>
            <a:ext cx="2930525" cy="921350"/>
          </a:xfrm>
          <a:prstGeom prst="rect">
            <a:avLst/>
          </a:prstGeom>
          <a:noFill/>
          <a:ln>
            <a:noFill/>
          </a:ln>
        </p:spPr>
      </p:pic>
      <p:pic>
        <p:nvPicPr>
          <p:cNvPr id="154" name="Google Shape;154;g3950ac8b111_0_8" descr="The National WWII museum of New Orleans logo"/>
          <p:cNvPicPr preferRelativeResize="0"/>
          <p:nvPr/>
        </p:nvPicPr>
        <p:blipFill>
          <a:blip r:embed="rId8">
            <a:alphaModFix/>
          </a:blip>
          <a:stretch>
            <a:fillRect/>
          </a:stretch>
        </p:blipFill>
        <p:spPr>
          <a:xfrm>
            <a:off x="6941900" y="1948925"/>
            <a:ext cx="2034925" cy="1510300"/>
          </a:xfrm>
          <a:prstGeom prst="rect">
            <a:avLst/>
          </a:prstGeom>
          <a:noFill/>
          <a:ln>
            <a:noFill/>
          </a:ln>
        </p:spPr>
      </p:pic>
      <p:pic>
        <p:nvPicPr>
          <p:cNvPr id="151" name="Google Shape;151;g3950ac8b111_0_8" descr="Amazon Logo"/>
          <p:cNvPicPr preferRelativeResize="0"/>
          <p:nvPr/>
        </p:nvPicPr>
        <p:blipFill>
          <a:blip r:embed="rId9">
            <a:alphaModFix/>
          </a:blip>
          <a:stretch>
            <a:fillRect/>
          </a:stretch>
        </p:blipFill>
        <p:spPr>
          <a:xfrm>
            <a:off x="5833300" y="2926800"/>
            <a:ext cx="1357751" cy="1357751"/>
          </a:xfrm>
          <a:prstGeom prst="rect">
            <a:avLst/>
          </a:prstGeom>
          <a:noFill/>
          <a:ln>
            <a:noFill/>
          </a:ln>
        </p:spPr>
      </p:pic>
      <p:pic>
        <p:nvPicPr>
          <p:cNvPr id="158" name="Google Shape;158;g3950ac8b111_0_8" descr="Command and General Staff College Foundation Inc. logo"/>
          <p:cNvPicPr preferRelativeResize="0"/>
          <p:nvPr/>
        </p:nvPicPr>
        <p:blipFill>
          <a:blip r:embed="rId10">
            <a:alphaModFix/>
          </a:blip>
          <a:stretch>
            <a:fillRect/>
          </a:stretch>
        </p:blipFill>
        <p:spPr>
          <a:xfrm>
            <a:off x="7238950" y="3886096"/>
            <a:ext cx="1585300" cy="153597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3950ac8b111_0_35"/>
          <p:cNvSpPr txBox="1">
            <a:spLocks noGrp="1"/>
          </p:cNvSpPr>
          <p:nvPr>
            <p:ph type="title"/>
          </p:nvPr>
        </p:nvSpPr>
        <p:spPr>
          <a:xfrm>
            <a:off x="457200" y="274638"/>
            <a:ext cx="8229600" cy="487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a:t>Finding Artifacts - Replicating</a:t>
            </a:r>
            <a:endParaRPr/>
          </a:p>
        </p:txBody>
      </p:sp>
      <p:pic>
        <p:nvPicPr>
          <p:cNvPr id="164" name="Google Shape;164;g3950ac8b111_0_35" descr="Library of Congress logo"/>
          <p:cNvPicPr preferRelativeResize="0"/>
          <p:nvPr/>
        </p:nvPicPr>
        <p:blipFill rotWithShape="1">
          <a:blip r:embed="rId3">
            <a:alphaModFix/>
          </a:blip>
          <a:srcRect t="26885" r="-765" b="33466"/>
          <a:stretch/>
        </p:blipFill>
        <p:spPr>
          <a:xfrm>
            <a:off x="122175" y="920445"/>
            <a:ext cx="4361201" cy="1286251"/>
          </a:xfrm>
          <a:prstGeom prst="rect">
            <a:avLst/>
          </a:prstGeom>
          <a:noFill/>
          <a:ln>
            <a:noFill/>
          </a:ln>
        </p:spPr>
      </p:pic>
      <p:pic>
        <p:nvPicPr>
          <p:cNvPr id="165" name="Google Shape;165;g3950ac8b111_0_35" descr="Thomas Balch Library in Leesburg, VA logo"/>
          <p:cNvPicPr preferRelativeResize="0"/>
          <p:nvPr/>
        </p:nvPicPr>
        <p:blipFill>
          <a:blip r:embed="rId4">
            <a:alphaModFix/>
          </a:blip>
          <a:stretch>
            <a:fillRect/>
          </a:stretch>
        </p:blipFill>
        <p:spPr>
          <a:xfrm>
            <a:off x="2207326" y="2157751"/>
            <a:ext cx="1691975" cy="1691950"/>
          </a:xfrm>
          <a:prstGeom prst="rect">
            <a:avLst/>
          </a:prstGeom>
          <a:noFill/>
          <a:ln>
            <a:noFill/>
          </a:ln>
        </p:spPr>
      </p:pic>
      <p:pic>
        <p:nvPicPr>
          <p:cNvPr id="166" name="Google Shape;166;g3950ac8b111_0_35" descr="Library of Virginia logo"/>
          <p:cNvPicPr preferRelativeResize="0"/>
          <p:nvPr/>
        </p:nvPicPr>
        <p:blipFill rotWithShape="1">
          <a:blip r:embed="rId5">
            <a:alphaModFix/>
          </a:blip>
          <a:srcRect t="9156"/>
          <a:stretch/>
        </p:blipFill>
        <p:spPr>
          <a:xfrm>
            <a:off x="6229125" y="4163150"/>
            <a:ext cx="2761073" cy="1352074"/>
          </a:xfrm>
          <a:prstGeom prst="rect">
            <a:avLst/>
          </a:prstGeom>
          <a:noFill/>
          <a:ln>
            <a:noFill/>
          </a:ln>
        </p:spPr>
      </p:pic>
      <p:pic>
        <p:nvPicPr>
          <p:cNvPr id="167" name="Google Shape;167;g3950ac8b111_0_35" descr="Library of Congress Chronicling America Historic American Newspapers logo"/>
          <p:cNvPicPr preferRelativeResize="0"/>
          <p:nvPr/>
        </p:nvPicPr>
        <p:blipFill rotWithShape="1">
          <a:blip r:embed="rId6">
            <a:alphaModFix/>
          </a:blip>
          <a:srcRect t="30002" b="28157"/>
          <a:stretch/>
        </p:blipFill>
        <p:spPr>
          <a:xfrm>
            <a:off x="4572000" y="1319950"/>
            <a:ext cx="4468726" cy="1238675"/>
          </a:xfrm>
          <a:prstGeom prst="rect">
            <a:avLst/>
          </a:prstGeom>
          <a:noFill/>
          <a:ln>
            <a:noFill/>
          </a:ln>
        </p:spPr>
      </p:pic>
      <p:pic>
        <p:nvPicPr>
          <p:cNvPr id="168" name="Google Shape;168;g3950ac8b111_0_35" descr="Virginia Piedmont Heritage Area - Preservation through education"/>
          <p:cNvPicPr preferRelativeResize="0"/>
          <p:nvPr/>
        </p:nvPicPr>
        <p:blipFill>
          <a:blip r:embed="rId7">
            <a:alphaModFix/>
          </a:blip>
          <a:stretch>
            <a:fillRect/>
          </a:stretch>
        </p:blipFill>
        <p:spPr>
          <a:xfrm>
            <a:off x="152400" y="3171697"/>
            <a:ext cx="1963748" cy="1488406"/>
          </a:xfrm>
          <a:prstGeom prst="rect">
            <a:avLst/>
          </a:prstGeom>
          <a:noFill/>
          <a:ln>
            <a:noFill/>
          </a:ln>
        </p:spPr>
      </p:pic>
      <p:pic>
        <p:nvPicPr>
          <p:cNvPr id="169" name="Google Shape;169;g3950ac8b111_0_35" descr="Virginia Tech University Libraries logo"/>
          <p:cNvPicPr preferRelativeResize="0"/>
          <p:nvPr/>
        </p:nvPicPr>
        <p:blipFill>
          <a:blip r:embed="rId8">
            <a:alphaModFix/>
          </a:blip>
          <a:stretch>
            <a:fillRect/>
          </a:stretch>
        </p:blipFill>
        <p:spPr>
          <a:xfrm>
            <a:off x="2075850" y="3849712"/>
            <a:ext cx="4419599" cy="969050"/>
          </a:xfrm>
          <a:prstGeom prst="rect">
            <a:avLst/>
          </a:prstGeom>
          <a:noFill/>
          <a:ln>
            <a:noFill/>
          </a:ln>
        </p:spPr>
      </p:pic>
      <p:pic>
        <p:nvPicPr>
          <p:cNvPr id="170" name="Google Shape;170;g3950ac8b111_0_35" descr="Ancestry Classroom logo"/>
          <p:cNvPicPr preferRelativeResize="0"/>
          <p:nvPr/>
        </p:nvPicPr>
        <p:blipFill>
          <a:blip r:embed="rId9">
            <a:alphaModFix/>
          </a:blip>
          <a:stretch>
            <a:fillRect/>
          </a:stretch>
        </p:blipFill>
        <p:spPr>
          <a:xfrm>
            <a:off x="198725" y="4756300"/>
            <a:ext cx="5631416" cy="758925"/>
          </a:xfrm>
          <a:prstGeom prst="rect">
            <a:avLst/>
          </a:prstGeom>
          <a:noFill/>
          <a:ln>
            <a:noFill/>
          </a:ln>
        </p:spPr>
      </p:pic>
      <p:pic>
        <p:nvPicPr>
          <p:cNvPr id="171" name="Google Shape;171;g3950ac8b111_0_35" descr="Virginia Museum of History and Culture logo"/>
          <p:cNvPicPr preferRelativeResize="0"/>
          <p:nvPr/>
        </p:nvPicPr>
        <p:blipFill>
          <a:blip r:embed="rId10">
            <a:alphaModFix/>
          </a:blip>
          <a:stretch>
            <a:fillRect/>
          </a:stretch>
        </p:blipFill>
        <p:spPr>
          <a:xfrm>
            <a:off x="3990475" y="2673220"/>
            <a:ext cx="5092975" cy="1061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3950ac8b111_0_61"/>
          <p:cNvSpPr txBox="1">
            <a:spLocks noGrp="1"/>
          </p:cNvSpPr>
          <p:nvPr>
            <p:ph type="title"/>
          </p:nvPr>
        </p:nvSpPr>
        <p:spPr>
          <a:xfrm>
            <a:off x="457200" y="274638"/>
            <a:ext cx="8229600" cy="487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dirty="0"/>
              <a:t>Finding Artifacts – Replicating </a:t>
            </a:r>
            <a:r>
              <a:rPr lang="en-US" dirty="0">
                <a:solidFill>
                  <a:schemeClr val="bg1"/>
                </a:solidFill>
              </a:rPr>
              <a:t>2</a:t>
            </a:r>
            <a:endParaRPr dirty="0">
              <a:solidFill>
                <a:schemeClr val="bg1"/>
              </a:solidFill>
            </a:endParaRPr>
          </a:p>
        </p:txBody>
      </p:sp>
      <p:pic>
        <p:nvPicPr>
          <p:cNvPr id="177" name="Google Shape;177;g3950ac8b111_0_61" descr="Flyer for the First Ball of the Danville Greys"/>
          <p:cNvPicPr preferRelativeResize="0"/>
          <p:nvPr/>
        </p:nvPicPr>
        <p:blipFill>
          <a:blip r:embed="rId3">
            <a:alphaModFix/>
          </a:blip>
          <a:stretch>
            <a:fillRect/>
          </a:stretch>
        </p:blipFill>
        <p:spPr>
          <a:xfrm>
            <a:off x="152400" y="914545"/>
            <a:ext cx="2644175" cy="3288874"/>
          </a:xfrm>
          <a:prstGeom prst="rect">
            <a:avLst/>
          </a:prstGeom>
          <a:noFill/>
          <a:ln>
            <a:noFill/>
          </a:ln>
        </p:spPr>
      </p:pic>
      <p:pic>
        <p:nvPicPr>
          <p:cNvPr id="178" name="Google Shape;178;g3950ac8b111_0_61" descr="Join or Die snake illustration"/>
          <p:cNvPicPr preferRelativeResize="0"/>
          <p:nvPr/>
        </p:nvPicPr>
        <p:blipFill>
          <a:blip r:embed="rId4">
            <a:alphaModFix/>
          </a:blip>
          <a:stretch>
            <a:fillRect/>
          </a:stretch>
        </p:blipFill>
        <p:spPr>
          <a:xfrm>
            <a:off x="391075" y="4355819"/>
            <a:ext cx="2793225" cy="2405050"/>
          </a:xfrm>
          <a:prstGeom prst="rect">
            <a:avLst/>
          </a:prstGeom>
          <a:noFill/>
          <a:ln>
            <a:noFill/>
          </a:ln>
        </p:spPr>
      </p:pic>
      <p:pic>
        <p:nvPicPr>
          <p:cNvPr id="179" name="Google Shape;179;g3950ac8b111_0_61" descr="Black and White photo of young people standing with tires and American flags"/>
          <p:cNvPicPr preferRelativeResize="0"/>
          <p:nvPr/>
        </p:nvPicPr>
        <p:blipFill>
          <a:blip r:embed="rId5">
            <a:alphaModFix/>
          </a:blip>
          <a:stretch>
            <a:fillRect/>
          </a:stretch>
        </p:blipFill>
        <p:spPr>
          <a:xfrm>
            <a:off x="3031900" y="914547"/>
            <a:ext cx="3959005" cy="2514451"/>
          </a:xfrm>
          <a:prstGeom prst="rect">
            <a:avLst/>
          </a:prstGeom>
          <a:noFill/>
          <a:ln>
            <a:noFill/>
          </a:ln>
        </p:spPr>
      </p:pic>
      <p:pic>
        <p:nvPicPr>
          <p:cNvPr id="180" name="Google Shape;180;g3950ac8b111_0_61" descr="Historical correspndance "/>
          <p:cNvPicPr preferRelativeResize="0"/>
          <p:nvPr/>
        </p:nvPicPr>
        <p:blipFill>
          <a:blip r:embed="rId6">
            <a:alphaModFix/>
          </a:blip>
          <a:stretch>
            <a:fillRect/>
          </a:stretch>
        </p:blipFill>
        <p:spPr>
          <a:xfrm>
            <a:off x="6861350" y="1134272"/>
            <a:ext cx="2178931" cy="3124202"/>
          </a:xfrm>
          <a:prstGeom prst="rect">
            <a:avLst/>
          </a:prstGeom>
          <a:noFill/>
          <a:ln>
            <a:noFill/>
          </a:ln>
        </p:spPr>
      </p:pic>
      <p:pic>
        <p:nvPicPr>
          <p:cNvPr id="181" name="Google Shape;181;g3950ac8b111_0_61" descr="Military Draft registration card"/>
          <p:cNvPicPr preferRelativeResize="0"/>
          <p:nvPr/>
        </p:nvPicPr>
        <p:blipFill>
          <a:blip r:embed="rId7">
            <a:alphaModFix/>
          </a:blip>
          <a:stretch>
            <a:fillRect/>
          </a:stretch>
        </p:blipFill>
        <p:spPr>
          <a:xfrm>
            <a:off x="3630923" y="3480699"/>
            <a:ext cx="1882163" cy="2236922"/>
          </a:xfrm>
          <a:prstGeom prst="rect">
            <a:avLst/>
          </a:prstGeom>
          <a:noFill/>
          <a:ln>
            <a:noFill/>
          </a:ln>
        </p:spPr>
      </p:pic>
      <p:pic>
        <p:nvPicPr>
          <p:cNvPr id="182" name="Google Shape;182;g3950ac8b111_0_61" descr="historic map of virginia and its counties"/>
          <p:cNvPicPr preferRelativeResize="0"/>
          <p:nvPr/>
        </p:nvPicPr>
        <p:blipFill>
          <a:blip r:embed="rId8">
            <a:alphaModFix/>
          </a:blip>
          <a:stretch>
            <a:fillRect/>
          </a:stretch>
        </p:blipFill>
        <p:spPr>
          <a:xfrm>
            <a:off x="6129099" y="4410977"/>
            <a:ext cx="2644176" cy="191466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3950ac8b111_0_0"/>
          <p:cNvSpPr txBox="1">
            <a:spLocks noGrp="1"/>
          </p:cNvSpPr>
          <p:nvPr>
            <p:ph type="title"/>
          </p:nvPr>
        </p:nvSpPr>
        <p:spPr>
          <a:xfrm>
            <a:off x="457200" y="274638"/>
            <a:ext cx="8229600" cy="487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a:t>Community Partnerships</a:t>
            </a:r>
            <a:endParaRPr/>
          </a:p>
        </p:txBody>
      </p:sp>
      <p:pic>
        <p:nvPicPr>
          <p:cNvPr id="188" name="Google Shape;188;g3950ac8b111_0_0" descr="Virginia Piedmont Heritage Area logo"/>
          <p:cNvPicPr preferRelativeResize="0"/>
          <p:nvPr/>
        </p:nvPicPr>
        <p:blipFill>
          <a:blip r:embed="rId3">
            <a:alphaModFix/>
          </a:blip>
          <a:stretch>
            <a:fillRect/>
          </a:stretch>
        </p:blipFill>
        <p:spPr>
          <a:xfrm>
            <a:off x="686125" y="2065325"/>
            <a:ext cx="3598434" cy="2727374"/>
          </a:xfrm>
          <a:prstGeom prst="rect">
            <a:avLst/>
          </a:prstGeom>
          <a:noFill/>
          <a:ln>
            <a:noFill/>
          </a:ln>
        </p:spPr>
      </p:pic>
      <p:pic>
        <p:nvPicPr>
          <p:cNvPr id="189" name="Google Shape;189;g3950ac8b111_0_0" descr="Thomas Balch Library logo"/>
          <p:cNvPicPr preferRelativeResize="0"/>
          <p:nvPr/>
        </p:nvPicPr>
        <p:blipFill>
          <a:blip r:embed="rId4">
            <a:alphaModFix/>
          </a:blip>
          <a:stretch>
            <a:fillRect/>
          </a:stretch>
        </p:blipFill>
        <p:spPr>
          <a:xfrm>
            <a:off x="5572675" y="2065316"/>
            <a:ext cx="2727400" cy="2727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39ef928d6f9_0_30"/>
          <p:cNvSpPr txBox="1">
            <a:spLocks noGrp="1"/>
          </p:cNvSpPr>
          <p:nvPr>
            <p:ph type="title"/>
          </p:nvPr>
        </p:nvSpPr>
        <p:spPr>
          <a:xfrm>
            <a:off x="457200" y="274638"/>
            <a:ext cx="8229600" cy="487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a:t>Getting Teachers on Board</a:t>
            </a:r>
            <a:endParaRPr/>
          </a:p>
        </p:txBody>
      </p:sp>
      <p:sp>
        <p:nvSpPr>
          <p:cNvPr id="195" name="Google Shape;195;g39ef928d6f9_0_30"/>
          <p:cNvSpPr txBox="1">
            <a:spLocks noGrp="1"/>
          </p:cNvSpPr>
          <p:nvPr>
            <p:ph type="body" idx="1"/>
          </p:nvPr>
        </p:nvSpPr>
        <p:spPr>
          <a:xfrm>
            <a:off x="457200" y="1143003"/>
            <a:ext cx="8229600" cy="4038600"/>
          </a:xfrm>
          <a:prstGeom prst="rect">
            <a:avLst/>
          </a:prstGeom>
        </p:spPr>
        <p:txBody>
          <a:bodyPr spcFirstLastPara="1" wrap="square" lIns="91425" tIns="45700" rIns="91425" bIns="45700" anchor="t" anchorCtr="0">
            <a:normAutofit/>
          </a:bodyPr>
          <a:lstStyle/>
          <a:p>
            <a:pPr marL="457200" lvl="0" indent="-342900" algn="l" rtl="0">
              <a:spcBef>
                <a:spcPts val="360"/>
              </a:spcBef>
              <a:spcAft>
                <a:spcPts val="0"/>
              </a:spcAft>
              <a:buSzPts val="1800"/>
              <a:buChar char="-"/>
            </a:pPr>
            <a:r>
              <a:rPr lang="en-US"/>
              <a:t>Signing up for EVERY PD opportunity</a:t>
            </a:r>
            <a:endParaRPr/>
          </a:p>
          <a:p>
            <a:pPr marL="457200" lvl="0" indent="-342900" algn="l" rtl="0">
              <a:spcBef>
                <a:spcPts val="0"/>
              </a:spcBef>
              <a:spcAft>
                <a:spcPts val="0"/>
              </a:spcAft>
              <a:buSzPts val="1800"/>
              <a:buChar char="-"/>
            </a:pPr>
            <a:r>
              <a:rPr lang="en-US"/>
              <a:t>Plug and play resources</a:t>
            </a:r>
            <a:endParaRPr/>
          </a:p>
          <a:p>
            <a:pPr marL="457200" lvl="0" indent="-342900" algn="l" rtl="0">
              <a:spcBef>
                <a:spcPts val="0"/>
              </a:spcBef>
              <a:spcAft>
                <a:spcPts val="0"/>
              </a:spcAft>
              <a:buSzPts val="1800"/>
              <a:buChar char="-"/>
            </a:pPr>
            <a:r>
              <a:rPr lang="en-US"/>
              <a:t>Something different</a:t>
            </a:r>
            <a:endParaRPr/>
          </a:p>
          <a:p>
            <a:pPr marL="0" lvl="0" indent="0" algn="l" rtl="0">
              <a:spcBef>
                <a:spcPts val="360"/>
              </a:spcBef>
              <a:spcAft>
                <a:spcPts val="0"/>
              </a:spcAft>
              <a:buNone/>
            </a:pPr>
            <a:endParaRPr/>
          </a:p>
          <a:p>
            <a:pPr marL="0" lvl="0" indent="0" algn="l" rtl="0">
              <a:spcBef>
                <a:spcPts val="360"/>
              </a:spcBef>
              <a:spcAft>
                <a:spcPts val="0"/>
              </a:spcAft>
              <a:buNone/>
            </a:pPr>
            <a:r>
              <a:rPr lang="en-US"/>
              <a:t>Checking out the Footlockers</a:t>
            </a:r>
            <a:endParaRPr/>
          </a:p>
          <a:p>
            <a:pPr marL="457200" lvl="0" indent="-342900" algn="l" rtl="0">
              <a:spcBef>
                <a:spcPts val="360"/>
              </a:spcBef>
              <a:spcAft>
                <a:spcPts val="0"/>
              </a:spcAft>
              <a:buSzPts val="1800"/>
              <a:buChar char="-"/>
            </a:pPr>
            <a:r>
              <a:rPr lang="en-US"/>
              <a:t>Through our library program (Follet Destiny) as an ILL - email follow up</a:t>
            </a:r>
            <a:endParaRPr/>
          </a:p>
          <a:p>
            <a:pPr marL="457200" lvl="0" indent="-342900" algn="l" rtl="0">
              <a:spcBef>
                <a:spcPts val="0"/>
              </a:spcBef>
              <a:spcAft>
                <a:spcPts val="0"/>
              </a:spcAft>
              <a:buSzPts val="1800"/>
              <a:buChar char="-"/>
            </a:pPr>
            <a:r>
              <a:rPr lang="en-US"/>
              <a:t>Delivery/Pick up and Drop off</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2" name="Google Shape;202;g3950ac8b111_0_55"/>
          <p:cNvSpPr txBox="1">
            <a:spLocks noGrp="1"/>
          </p:cNvSpPr>
          <p:nvPr>
            <p:ph type="title"/>
          </p:nvPr>
        </p:nvSpPr>
        <p:spPr>
          <a:xfrm>
            <a:off x="457200" y="274638"/>
            <a:ext cx="8229600" cy="487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a:t>Teacher Materials</a:t>
            </a:r>
            <a:endParaRPr/>
          </a:p>
        </p:txBody>
      </p:sp>
      <p:pic>
        <p:nvPicPr>
          <p:cNvPr id="200" name="Google Shape;200;g3950ac8b111_0_55" descr="Loundon County Virginia website screenshot"/>
          <p:cNvPicPr preferRelativeResize="0"/>
          <p:nvPr/>
        </p:nvPicPr>
        <p:blipFill>
          <a:blip r:embed="rId3">
            <a:alphaModFix/>
          </a:blip>
          <a:stretch>
            <a:fillRect/>
          </a:stretch>
        </p:blipFill>
        <p:spPr>
          <a:xfrm>
            <a:off x="1428063" y="961353"/>
            <a:ext cx="5417251" cy="2601201"/>
          </a:xfrm>
          <a:prstGeom prst="rect">
            <a:avLst/>
          </a:prstGeom>
          <a:noFill/>
          <a:ln>
            <a:noFill/>
          </a:ln>
        </p:spPr>
      </p:pic>
      <p:pic>
        <p:nvPicPr>
          <p:cNvPr id="201" name="Google Shape;201;g3950ac8b111_0_55" descr="Screenshot of a World War I themed playlist"/>
          <p:cNvPicPr preferRelativeResize="0"/>
          <p:nvPr/>
        </p:nvPicPr>
        <p:blipFill>
          <a:blip r:embed="rId4">
            <a:alphaModFix/>
          </a:blip>
          <a:stretch>
            <a:fillRect/>
          </a:stretch>
        </p:blipFill>
        <p:spPr>
          <a:xfrm>
            <a:off x="102075" y="915975"/>
            <a:ext cx="2796975" cy="1861100"/>
          </a:xfrm>
          <a:prstGeom prst="rect">
            <a:avLst/>
          </a:prstGeom>
          <a:noFill/>
          <a:ln>
            <a:noFill/>
          </a:ln>
        </p:spPr>
      </p:pic>
      <p:pic>
        <p:nvPicPr>
          <p:cNvPr id="203" name="Google Shape;203;g3950ac8b111_0_55" descr="artifact inventory for the World War II footlocker"/>
          <p:cNvPicPr preferRelativeResize="0"/>
          <p:nvPr/>
        </p:nvPicPr>
        <p:blipFill>
          <a:blip r:embed="rId5">
            <a:alphaModFix/>
          </a:blip>
          <a:stretch>
            <a:fillRect/>
          </a:stretch>
        </p:blipFill>
        <p:spPr>
          <a:xfrm>
            <a:off x="102075" y="2199750"/>
            <a:ext cx="2860674" cy="3351899"/>
          </a:xfrm>
          <a:prstGeom prst="rect">
            <a:avLst/>
          </a:prstGeom>
          <a:noFill/>
          <a:ln>
            <a:noFill/>
          </a:ln>
        </p:spPr>
      </p:pic>
      <p:pic>
        <p:nvPicPr>
          <p:cNvPr id="204" name="Google Shape;204;g3950ac8b111_0_55" descr="List of World War II related sited in Loudon County, VA"/>
          <p:cNvPicPr preferRelativeResize="0"/>
          <p:nvPr/>
        </p:nvPicPr>
        <p:blipFill>
          <a:blip r:embed="rId6">
            <a:alphaModFix/>
          </a:blip>
          <a:stretch>
            <a:fillRect/>
          </a:stretch>
        </p:blipFill>
        <p:spPr>
          <a:xfrm>
            <a:off x="5683100" y="915980"/>
            <a:ext cx="3336024" cy="3487645"/>
          </a:xfrm>
          <a:prstGeom prst="rect">
            <a:avLst/>
          </a:prstGeom>
          <a:noFill/>
          <a:ln>
            <a:noFill/>
          </a:ln>
        </p:spPr>
      </p:pic>
      <p:pic>
        <p:nvPicPr>
          <p:cNvPr id="205" name="Google Shape;205;g3950ac8b111_0_55" descr="photo of students doing a history activity in a classroom"/>
          <p:cNvPicPr preferRelativeResize="0"/>
          <p:nvPr/>
        </p:nvPicPr>
        <p:blipFill>
          <a:blip r:embed="rId7">
            <a:alphaModFix/>
          </a:blip>
          <a:stretch>
            <a:fillRect/>
          </a:stretch>
        </p:blipFill>
        <p:spPr>
          <a:xfrm>
            <a:off x="3249151" y="3562549"/>
            <a:ext cx="4154674" cy="1912550"/>
          </a:xfrm>
          <a:prstGeom prst="rect">
            <a:avLst/>
          </a:prstGeom>
          <a:noFill/>
          <a:ln>
            <a:noFill/>
          </a:ln>
        </p:spPr>
      </p:pic>
      <p:sp>
        <p:nvSpPr>
          <p:cNvPr id="206" name="Google Shape;206;g3950ac8b111_0_55">
            <a:extLst>
              <a:ext uri="{C183D7F6-B498-43B3-948B-1728B52AA6E4}">
                <adec:decorative xmlns:adec="http://schemas.microsoft.com/office/drawing/2017/decorative" val="1"/>
              </a:ext>
            </a:extLst>
          </p:cNvPr>
          <p:cNvSpPr/>
          <p:nvPr/>
        </p:nvSpPr>
        <p:spPr>
          <a:xfrm>
            <a:off x="5263875" y="4611250"/>
            <a:ext cx="291900" cy="261900"/>
          </a:xfrm>
          <a:prstGeom prst="smileyFace">
            <a:avLst>
              <a:gd name="adj" fmla="val 4653"/>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Schoolbook"/>
              <a:ea typeface="Century Schoolbook"/>
              <a:cs typeface="Century Schoolbook"/>
              <a:sym typeface="Century Schoolbook"/>
            </a:endParaRPr>
          </a:p>
        </p:txBody>
      </p:sp>
      <p:sp>
        <p:nvSpPr>
          <p:cNvPr id="207" name="Google Shape;207;g3950ac8b111_0_55">
            <a:extLst>
              <a:ext uri="{C183D7F6-B498-43B3-948B-1728B52AA6E4}">
                <adec:decorative xmlns:adec="http://schemas.microsoft.com/office/drawing/2017/decorative" val="1"/>
              </a:ext>
            </a:extLst>
          </p:cNvPr>
          <p:cNvSpPr/>
          <p:nvPr/>
        </p:nvSpPr>
        <p:spPr>
          <a:xfrm>
            <a:off x="5794250" y="4349350"/>
            <a:ext cx="291900" cy="261900"/>
          </a:xfrm>
          <a:prstGeom prst="smileyFace">
            <a:avLst>
              <a:gd name="adj" fmla="val 4653"/>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Schoolbook"/>
              <a:ea typeface="Century Schoolbook"/>
              <a:cs typeface="Century Schoolbook"/>
              <a:sym typeface="Century Schoolbook"/>
            </a:endParaRPr>
          </a:p>
        </p:txBody>
      </p:sp>
      <p:sp>
        <p:nvSpPr>
          <p:cNvPr id="208" name="Google Shape;208;g3950ac8b111_0_55">
            <a:extLst>
              <a:ext uri="{C183D7F6-B498-43B3-948B-1728B52AA6E4}">
                <adec:decorative xmlns:adec="http://schemas.microsoft.com/office/drawing/2017/decorative" val="1"/>
              </a:ext>
            </a:extLst>
          </p:cNvPr>
          <p:cNvSpPr/>
          <p:nvPr/>
        </p:nvSpPr>
        <p:spPr>
          <a:xfrm>
            <a:off x="4651450" y="4659025"/>
            <a:ext cx="291900" cy="261900"/>
          </a:xfrm>
          <a:prstGeom prst="smileyFace">
            <a:avLst>
              <a:gd name="adj" fmla="val 4653"/>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Schoolbook"/>
              <a:ea typeface="Century Schoolbook"/>
              <a:cs typeface="Century Schoolbook"/>
              <a:sym typeface="Century Schoolbook"/>
            </a:endParaRPr>
          </a:p>
        </p:txBody>
      </p:sp>
      <p:sp>
        <p:nvSpPr>
          <p:cNvPr id="209" name="Google Shape;209;g3950ac8b111_0_55">
            <a:extLst>
              <a:ext uri="{C183D7F6-B498-43B3-948B-1728B52AA6E4}">
                <adec:decorative xmlns:adec="http://schemas.microsoft.com/office/drawing/2017/decorative" val="1"/>
              </a:ext>
            </a:extLst>
          </p:cNvPr>
          <p:cNvSpPr/>
          <p:nvPr/>
        </p:nvSpPr>
        <p:spPr>
          <a:xfrm>
            <a:off x="5917625" y="4821500"/>
            <a:ext cx="291900" cy="261900"/>
          </a:xfrm>
          <a:prstGeom prst="smileyFace">
            <a:avLst>
              <a:gd name="adj" fmla="val 4653"/>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Schoolbook"/>
              <a:ea typeface="Century Schoolbook"/>
              <a:cs typeface="Century Schoolbook"/>
              <a:sym typeface="Century Schoolbook"/>
            </a:endParaRPr>
          </a:p>
        </p:txBody>
      </p:sp>
      <p:sp>
        <p:nvSpPr>
          <p:cNvPr id="210" name="Google Shape;210;g3950ac8b111_0_55">
            <a:extLst>
              <a:ext uri="{C183D7F6-B498-43B3-948B-1728B52AA6E4}">
                <adec:decorative xmlns:adec="http://schemas.microsoft.com/office/drawing/2017/decorative" val="1"/>
              </a:ext>
            </a:extLst>
          </p:cNvPr>
          <p:cNvSpPr/>
          <p:nvPr/>
        </p:nvSpPr>
        <p:spPr>
          <a:xfrm>
            <a:off x="6296825" y="4202850"/>
            <a:ext cx="181200" cy="172500"/>
          </a:xfrm>
          <a:prstGeom prst="smileyFace">
            <a:avLst>
              <a:gd name="adj" fmla="val 4653"/>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Schoolbook"/>
              <a:ea typeface="Century Schoolbook"/>
              <a:cs typeface="Century Schoolbook"/>
              <a:sym typeface="Century Schoolboo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
          <p:cNvSpPr txBox="1">
            <a:spLocks noGrp="1"/>
          </p:cNvSpPr>
          <p:nvPr>
            <p:ph type="title"/>
          </p:nvPr>
        </p:nvSpPr>
        <p:spPr>
          <a:xfrm>
            <a:off x="457200" y="274638"/>
            <a:ext cx="8229600" cy="4873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a:t>Welcome and Announcements</a:t>
            </a:r>
            <a:endParaRPr/>
          </a:p>
        </p:txBody>
      </p:sp>
      <p:sp>
        <p:nvSpPr>
          <p:cNvPr id="58" name="Google Shape;58;p2"/>
          <p:cNvSpPr txBox="1">
            <a:spLocks noGrp="1"/>
          </p:cNvSpPr>
          <p:nvPr>
            <p:ph type="body" idx="1"/>
          </p:nvPr>
        </p:nvSpPr>
        <p:spPr>
          <a:xfrm>
            <a:off x="457200" y="1143003"/>
            <a:ext cx="8229600" cy="4038588"/>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SzPct val="100000"/>
              <a:buFont typeface="Noto Sans Symbols"/>
              <a:buChar char="▪"/>
            </a:pPr>
            <a:r>
              <a:rPr lang="en-US" sz="3200"/>
              <a:t>Today’s webinar is a presentation of ALA’s Public Programs Office, with support from ALA’s Cultural Communities Fund (</a:t>
            </a:r>
            <a:r>
              <a:rPr lang="en-US" sz="3200" u="sng">
                <a:solidFill>
                  <a:schemeClr val="hlink"/>
                </a:solidFill>
                <a:hlinkClick r:id="rId3"/>
              </a:rPr>
              <a:t>www.ala.org/CCF</a:t>
            </a:r>
            <a:r>
              <a:rPr lang="en-US" sz="3200"/>
              <a:t>) </a:t>
            </a:r>
            <a:r>
              <a:rPr lang="en-US" sz="3200" b="0" i="0"/>
              <a:t>in cooperation with the </a:t>
            </a:r>
            <a:r>
              <a:rPr lang="en-US" sz="3200" b="0" i="0" u="none" strike="noStrike"/>
              <a:t>American Association of School Librarians</a:t>
            </a:r>
            <a:r>
              <a:rPr lang="en-US" sz="3200" b="0" i="0"/>
              <a:t> (</a:t>
            </a:r>
            <a:r>
              <a:rPr lang="en-US" sz="3200" b="0" i="0" u="sng">
                <a:solidFill>
                  <a:schemeClr val="hlink"/>
                </a:solidFill>
                <a:hlinkClick r:id="rId4"/>
              </a:rPr>
              <a:t>www.ala.org/aasl</a:t>
            </a:r>
            <a:r>
              <a:rPr lang="en-US" sz="3200"/>
              <a:t>)</a:t>
            </a:r>
            <a:r>
              <a:rPr lang="en-US" sz="3200" b="0" i="0"/>
              <a:t>.</a:t>
            </a:r>
            <a:endParaRPr sz="3200"/>
          </a:p>
          <a:p>
            <a:pPr marL="342900" lvl="0" indent="-154940" algn="l" rtl="0">
              <a:spcBef>
                <a:spcPts val="592"/>
              </a:spcBef>
              <a:spcAft>
                <a:spcPts val="0"/>
              </a:spcAft>
              <a:buSzPct val="100000"/>
              <a:buNone/>
            </a:pPr>
            <a:endParaRPr sz="3200"/>
          </a:p>
          <a:p>
            <a:pPr marL="342900" lvl="0" indent="-342900" algn="l" rtl="0">
              <a:spcBef>
                <a:spcPts val="592"/>
              </a:spcBef>
              <a:spcAft>
                <a:spcPts val="0"/>
              </a:spcAft>
              <a:buSzPct val="100000"/>
              <a:buFont typeface="Noto Sans Symbols"/>
              <a:buChar char="▪"/>
            </a:pPr>
            <a:r>
              <a:rPr lang="en-US" sz="3200"/>
              <a:t>Visit </a:t>
            </a:r>
            <a:r>
              <a:rPr lang="en-US" sz="3200" u="sng">
                <a:solidFill>
                  <a:schemeClr val="hlink"/>
                </a:solidFill>
                <a:hlinkClick r:id="rId5"/>
              </a:rPr>
              <a:t>www.programminglibrarian.org</a:t>
            </a:r>
            <a:r>
              <a:rPr lang="en-US" sz="3200"/>
              <a:t> for more online learning sessions, programs ideas, and grant announcements.</a:t>
            </a:r>
            <a:endParaRPr/>
          </a:p>
          <a:p>
            <a:pPr marL="342900" lvl="0" indent="-166687" algn="l" rtl="0">
              <a:spcBef>
                <a:spcPts val="555"/>
              </a:spcBef>
              <a:spcAft>
                <a:spcPts val="0"/>
              </a:spcAft>
              <a:buSzPct val="1000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3950ac8b111_0_81"/>
          <p:cNvSpPr txBox="1">
            <a:spLocks noGrp="1"/>
          </p:cNvSpPr>
          <p:nvPr>
            <p:ph type="title"/>
          </p:nvPr>
        </p:nvSpPr>
        <p:spPr>
          <a:xfrm>
            <a:off x="457200" y="274638"/>
            <a:ext cx="8229600" cy="487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a:t>Google Sites</a:t>
            </a:r>
            <a:endParaRPr/>
          </a:p>
        </p:txBody>
      </p:sp>
      <p:sp>
        <p:nvSpPr>
          <p:cNvPr id="216" name="Google Shape;216;g3950ac8b111_0_81"/>
          <p:cNvSpPr txBox="1">
            <a:spLocks noGrp="1"/>
          </p:cNvSpPr>
          <p:nvPr>
            <p:ph type="body" idx="1"/>
          </p:nvPr>
        </p:nvSpPr>
        <p:spPr>
          <a:xfrm>
            <a:off x="457200" y="1143000"/>
            <a:ext cx="7025400" cy="40386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a:t>For each footlocker, we have created an accompanying teacher-facing Google Site with materials.</a:t>
            </a:r>
            <a:endParaRPr/>
          </a:p>
        </p:txBody>
      </p:sp>
      <p:pic>
        <p:nvPicPr>
          <p:cNvPr id="217" name="Google Shape;217;g3950ac8b111_0_81" descr="Screenshot of World War I Artifact Footlocker website"/>
          <p:cNvPicPr preferRelativeResize="0"/>
          <p:nvPr/>
        </p:nvPicPr>
        <p:blipFill>
          <a:blip r:embed="rId3">
            <a:alphaModFix/>
          </a:blip>
          <a:stretch>
            <a:fillRect/>
          </a:stretch>
        </p:blipFill>
        <p:spPr>
          <a:xfrm>
            <a:off x="457201" y="2697750"/>
            <a:ext cx="6579951" cy="2868626"/>
          </a:xfrm>
          <a:prstGeom prst="rect">
            <a:avLst/>
          </a:prstGeom>
          <a:noFill/>
          <a:ln>
            <a:noFill/>
          </a:ln>
        </p:spPr>
      </p:pic>
      <p:pic>
        <p:nvPicPr>
          <p:cNvPr id="218" name="Google Shape;218;g3950ac8b111_0_8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037150" y="940431"/>
            <a:ext cx="2011875" cy="46259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3950ac8b111_0_4"/>
          <p:cNvSpPr txBox="1">
            <a:spLocks noGrp="1"/>
          </p:cNvSpPr>
          <p:nvPr>
            <p:ph type="title"/>
          </p:nvPr>
        </p:nvSpPr>
        <p:spPr>
          <a:xfrm>
            <a:off x="457200" y="274638"/>
            <a:ext cx="8229600" cy="487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a:t>Teaching Guide</a:t>
            </a:r>
            <a:endParaRPr/>
          </a:p>
        </p:txBody>
      </p:sp>
      <p:pic>
        <p:nvPicPr>
          <p:cNvPr id="224" name="Google Shape;224;g3950ac8b111_0_4" descr="Cover page for Revolutionary War Footlocker teaching guide"/>
          <p:cNvPicPr preferRelativeResize="0"/>
          <p:nvPr/>
        </p:nvPicPr>
        <p:blipFill>
          <a:blip r:embed="rId3">
            <a:alphaModFix/>
          </a:blip>
          <a:stretch>
            <a:fillRect/>
          </a:stretch>
        </p:blipFill>
        <p:spPr>
          <a:xfrm>
            <a:off x="110075" y="1221475"/>
            <a:ext cx="2984239" cy="3926275"/>
          </a:xfrm>
          <a:prstGeom prst="rect">
            <a:avLst/>
          </a:prstGeom>
          <a:noFill/>
          <a:ln>
            <a:noFill/>
          </a:ln>
        </p:spPr>
      </p:pic>
      <p:pic>
        <p:nvPicPr>
          <p:cNvPr id="225" name="Google Shape;225;g3950ac8b111_0_4" descr="A definition of artifacts and authentic vs surplus vs replica"/>
          <p:cNvPicPr preferRelativeResize="0"/>
          <p:nvPr/>
        </p:nvPicPr>
        <p:blipFill>
          <a:blip r:embed="rId4">
            <a:alphaModFix/>
          </a:blip>
          <a:stretch>
            <a:fillRect/>
          </a:stretch>
        </p:blipFill>
        <p:spPr>
          <a:xfrm>
            <a:off x="3096350" y="1221488"/>
            <a:ext cx="2951300" cy="3926275"/>
          </a:xfrm>
          <a:prstGeom prst="rect">
            <a:avLst/>
          </a:prstGeom>
          <a:noFill/>
          <a:ln>
            <a:noFill/>
          </a:ln>
        </p:spPr>
      </p:pic>
      <p:pic>
        <p:nvPicPr>
          <p:cNvPr id="226" name="Google Shape;226;g3950ac8b111_0_4" descr="An example dosier for one of the revolutionary war artifacts"/>
          <p:cNvPicPr preferRelativeResize="0"/>
          <p:nvPr/>
        </p:nvPicPr>
        <p:blipFill>
          <a:blip r:embed="rId5">
            <a:alphaModFix/>
          </a:blip>
          <a:stretch>
            <a:fillRect/>
          </a:stretch>
        </p:blipFill>
        <p:spPr>
          <a:xfrm>
            <a:off x="6049675" y="1270852"/>
            <a:ext cx="2951300" cy="38275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3950ac8b111_0_12"/>
          <p:cNvSpPr txBox="1">
            <a:spLocks noGrp="1"/>
          </p:cNvSpPr>
          <p:nvPr>
            <p:ph type="title"/>
          </p:nvPr>
        </p:nvSpPr>
        <p:spPr>
          <a:xfrm>
            <a:off x="457200" y="274638"/>
            <a:ext cx="8229600" cy="487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a:t>Lesson Suggestions</a:t>
            </a:r>
            <a:endParaRPr/>
          </a:p>
        </p:txBody>
      </p:sp>
      <p:pic>
        <p:nvPicPr>
          <p:cNvPr id="232" name="Google Shape;232;g3950ac8b111_0_12" descr="Lesson Suggestions from the World War I Footlocker website"/>
          <p:cNvPicPr preferRelativeResize="0"/>
          <p:nvPr/>
        </p:nvPicPr>
        <p:blipFill>
          <a:blip r:embed="rId3">
            <a:alphaModFix/>
          </a:blip>
          <a:stretch>
            <a:fillRect/>
          </a:stretch>
        </p:blipFill>
        <p:spPr>
          <a:xfrm>
            <a:off x="152400" y="914538"/>
            <a:ext cx="8839199" cy="422620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3950ac8b111_0_100"/>
          <p:cNvSpPr txBox="1">
            <a:spLocks noGrp="1"/>
          </p:cNvSpPr>
          <p:nvPr>
            <p:ph type="title"/>
          </p:nvPr>
        </p:nvSpPr>
        <p:spPr>
          <a:xfrm>
            <a:off x="457200" y="274638"/>
            <a:ext cx="8229600" cy="487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a:t>Lessons</a:t>
            </a:r>
            <a:endParaRPr/>
          </a:p>
        </p:txBody>
      </p:sp>
      <p:pic>
        <p:nvPicPr>
          <p:cNvPr id="238" name="Google Shape;238;g3950ac8b111_0_100" descr="Screenshot of Lesson Suggestions from the footlocker website"/>
          <p:cNvPicPr preferRelativeResize="0"/>
          <p:nvPr/>
        </p:nvPicPr>
        <p:blipFill>
          <a:blip r:embed="rId3">
            <a:alphaModFix/>
          </a:blip>
          <a:stretch>
            <a:fillRect/>
          </a:stretch>
        </p:blipFill>
        <p:spPr>
          <a:xfrm>
            <a:off x="152400" y="914548"/>
            <a:ext cx="7512999" cy="2264675"/>
          </a:xfrm>
          <a:prstGeom prst="rect">
            <a:avLst/>
          </a:prstGeom>
          <a:noFill/>
          <a:ln>
            <a:noFill/>
          </a:ln>
        </p:spPr>
      </p:pic>
      <p:pic>
        <p:nvPicPr>
          <p:cNvPr id="239" name="Google Shape;239;g3950ac8b111_0_100" descr="Screenshot of resources shared by other teachers who have used the footlockers"/>
          <p:cNvPicPr preferRelativeResize="0"/>
          <p:nvPr/>
        </p:nvPicPr>
        <p:blipFill>
          <a:blip r:embed="rId4">
            <a:alphaModFix/>
          </a:blip>
          <a:stretch>
            <a:fillRect/>
          </a:stretch>
        </p:blipFill>
        <p:spPr>
          <a:xfrm>
            <a:off x="1930425" y="3331625"/>
            <a:ext cx="6581650" cy="285746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39ef928d6f9_0_2"/>
          <p:cNvSpPr txBox="1">
            <a:spLocks noGrp="1"/>
          </p:cNvSpPr>
          <p:nvPr>
            <p:ph type="title"/>
          </p:nvPr>
        </p:nvSpPr>
        <p:spPr>
          <a:xfrm>
            <a:off x="457200" y="274638"/>
            <a:ext cx="8229600" cy="487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a:t>Spotify Playlist</a:t>
            </a:r>
            <a:endParaRPr/>
          </a:p>
        </p:txBody>
      </p:sp>
      <p:pic>
        <p:nvPicPr>
          <p:cNvPr id="245" name="Google Shape;245;g39ef928d6f9_0_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55375" y="1058697"/>
            <a:ext cx="6340001" cy="3073925"/>
          </a:xfrm>
          <a:prstGeom prst="rect">
            <a:avLst/>
          </a:prstGeom>
          <a:noFill/>
          <a:ln>
            <a:noFill/>
          </a:ln>
        </p:spPr>
      </p:pic>
      <p:pic>
        <p:nvPicPr>
          <p:cNvPr id="246" name="Google Shape;246;g39ef928d6f9_0_2" descr="World War II playlist screenshot"/>
          <p:cNvPicPr preferRelativeResize="0"/>
          <p:nvPr/>
        </p:nvPicPr>
        <p:blipFill>
          <a:blip r:embed="rId4">
            <a:alphaModFix/>
          </a:blip>
          <a:stretch>
            <a:fillRect/>
          </a:stretch>
        </p:blipFill>
        <p:spPr>
          <a:xfrm>
            <a:off x="5836500" y="1385371"/>
            <a:ext cx="2952157" cy="2420579"/>
          </a:xfrm>
          <a:prstGeom prst="rect">
            <a:avLst/>
          </a:prstGeom>
          <a:noFill/>
          <a:ln>
            <a:noFill/>
          </a:ln>
        </p:spPr>
      </p:pic>
      <p:pic>
        <p:nvPicPr>
          <p:cNvPr id="247" name="Google Shape;247;g39ef928d6f9_0_2" descr="Vietnam War playlist screenshot"/>
          <p:cNvPicPr preferRelativeResize="0"/>
          <p:nvPr/>
        </p:nvPicPr>
        <p:blipFill>
          <a:blip r:embed="rId5">
            <a:alphaModFix/>
          </a:blip>
          <a:stretch>
            <a:fillRect/>
          </a:stretch>
        </p:blipFill>
        <p:spPr>
          <a:xfrm>
            <a:off x="5445200" y="3428996"/>
            <a:ext cx="2931169" cy="242057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39ef928d6f9_0_11"/>
          <p:cNvSpPr txBox="1">
            <a:spLocks noGrp="1"/>
          </p:cNvSpPr>
          <p:nvPr>
            <p:ph type="title"/>
          </p:nvPr>
        </p:nvSpPr>
        <p:spPr>
          <a:xfrm>
            <a:off x="457200" y="274638"/>
            <a:ext cx="8229600" cy="487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a:t>Supplemental Books</a:t>
            </a:r>
            <a:endParaRPr/>
          </a:p>
        </p:txBody>
      </p:sp>
      <p:pic>
        <p:nvPicPr>
          <p:cNvPr id="253" name="Google Shape;253;g39ef928d6f9_0_11" descr="Screenshot of the supplemental books section of the World War II footlocker website"/>
          <p:cNvPicPr preferRelativeResize="0"/>
          <p:nvPr/>
        </p:nvPicPr>
        <p:blipFill>
          <a:blip r:embed="rId3">
            <a:alphaModFix/>
          </a:blip>
          <a:stretch>
            <a:fillRect/>
          </a:stretch>
        </p:blipFill>
        <p:spPr>
          <a:xfrm>
            <a:off x="152400" y="914545"/>
            <a:ext cx="5126675" cy="3298900"/>
          </a:xfrm>
          <a:prstGeom prst="rect">
            <a:avLst/>
          </a:prstGeom>
          <a:noFill/>
          <a:ln>
            <a:noFill/>
          </a:ln>
        </p:spPr>
      </p:pic>
      <p:pic>
        <p:nvPicPr>
          <p:cNvPr id="254" name="Google Shape;254;g39ef928d6f9_0_11" descr="Screenshot of the supplemental books section of the World War II footlocker website"/>
          <p:cNvPicPr preferRelativeResize="0"/>
          <p:nvPr/>
        </p:nvPicPr>
        <p:blipFill>
          <a:blip r:embed="rId4">
            <a:alphaModFix/>
          </a:blip>
          <a:stretch>
            <a:fillRect/>
          </a:stretch>
        </p:blipFill>
        <p:spPr>
          <a:xfrm>
            <a:off x="3323950" y="3336120"/>
            <a:ext cx="3690020" cy="2339754"/>
          </a:xfrm>
          <a:prstGeom prst="rect">
            <a:avLst/>
          </a:prstGeom>
          <a:noFill/>
          <a:ln>
            <a:noFill/>
          </a:ln>
        </p:spPr>
      </p:pic>
      <p:pic>
        <p:nvPicPr>
          <p:cNvPr id="255" name="Google Shape;255;g39ef928d6f9_0_11" descr="Screenshot of the supplemental books section of the World War II footlocker website"/>
          <p:cNvPicPr preferRelativeResize="0"/>
          <p:nvPr/>
        </p:nvPicPr>
        <p:blipFill>
          <a:blip r:embed="rId5">
            <a:alphaModFix/>
          </a:blip>
          <a:stretch>
            <a:fillRect/>
          </a:stretch>
        </p:blipFill>
        <p:spPr>
          <a:xfrm>
            <a:off x="6292080" y="914553"/>
            <a:ext cx="2664900" cy="35064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39ef928d6f9_0_21"/>
          <p:cNvSpPr txBox="1">
            <a:spLocks noGrp="1"/>
          </p:cNvSpPr>
          <p:nvPr>
            <p:ph type="title"/>
          </p:nvPr>
        </p:nvSpPr>
        <p:spPr>
          <a:xfrm>
            <a:off x="457200" y="274638"/>
            <a:ext cx="8229600" cy="487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a:t>Inventory and Feedback Survey</a:t>
            </a:r>
            <a:endParaRPr/>
          </a:p>
        </p:txBody>
      </p:sp>
      <p:pic>
        <p:nvPicPr>
          <p:cNvPr id="261" name="Google Shape;261;g39ef928d6f9_0_21" descr="Inventory of the Revolutionary War Footlocker"/>
          <p:cNvPicPr preferRelativeResize="0"/>
          <p:nvPr/>
        </p:nvPicPr>
        <p:blipFill>
          <a:blip r:embed="rId3">
            <a:alphaModFix/>
          </a:blip>
          <a:stretch>
            <a:fillRect/>
          </a:stretch>
        </p:blipFill>
        <p:spPr>
          <a:xfrm>
            <a:off x="152400" y="1649393"/>
            <a:ext cx="6492398" cy="3559225"/>
          </a:xfrm>
          <a:prstGeom prst="rect">
            <a:avLst/>
          </a:prstGeom>
          <a:noFill/>
          <a:ln>
            <a:noFill/>
          </a:ln>
        </p:spPr>
      </p:pic>
      <p:pic>
        <p:nvPicPr>
          <p:cNvPr id="262" name="Google Shape;262;g39ef928d6f9_0_21" descr="Screenshot of the footlocker feedback survey"/>
          <p:cNvPicPr preferRelativeResize="0"/>
          <p:nvPr/>
        </p:nvPicPr>
        <p:blipFill>
          <a:blip r:embed="rId4">
            <a:alphaModFix/>
          </a:blip>
          <a:stretch>
            <a:fillRect/>
          </a:stretch>
        </p:blipFill>
        <p:spPr>
          <a:xfrm>
            <a:off x="4999250" y="889323"/>
            <a:ext cx="3687551" cy="46069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2"/>
          <p:cNvSpPr txBox="1">
            <a:spLocks noGrp="1"/>
          </p:cNvSpPr>
          <p:nvPr>
            <p:ph type="title"/>
          </p:nvPr>
        </p:nvSpPr>
        <p:spPr>
          <a:xfrm>
            <a:off x="457200" y="274638"/>
            <a:ext cx="8229600" cy="4873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a:t>Looking Forward…</a:t>
            </a:r>
            <a:endParaRPr/>
          </a:p>
        </p:txBody>
      </p:sp>
      <p:sp>
        <p:nvSpPr>
          <p:cNvPr id="268" name="Google Shape;268;p12"/>
          <p:cNvSpPr txBox="1">
            <a:spLocks noGrp="1"/>
          </p:cNvSpPr>
          <p:nvPr>
            <p:ph type="body" idx="1"/>
          </p:nvPr>
        </p:nvSpPr>
        <p:spPr>
          <a:xfrm>
            <a:off x="457200" y="990600"/>
            <a:ext cx="4040100" cy="639900"/>
          </a:xfrm>
          <a:prstGeom prst="rect">
            <a:avLst/>
          </a:prstGeom>
        </p:spPr>
        <p:txBody>
          <a:bodyPr spcFirstLastPara="1" wrap="square" lIns="91425" tIns="45700" rIns="91425" bIns="45700" anchor="b" anchorCtr="0">
            <a:normAutofit/>
          </a:bodyPr>
          <a:lstStyle/>
          <a:p>
            <a:pPr marL="0" lvl="0" indent="0" algn="l" rtl="0">
              <a:spcBef>
                <a:spcPts val="480"/>
              </a:spcBef>
              <a:spcAft>
                <a:spcPts val="0"/>
              </a:spcAft>
              <a:buNone/>
            </a:pPr>
            <a:r>
              <a:rPr lang="en-US"/>
              <a:t>In Progress</a:t>
            </a:r>
            <a:endParaRPr/>
          </a:p>
        </p:txBody>
      </p:sp>
      <p:sp>
        <p:nvSpPr>
          <p:cNvPr id="269" name="Google Shape;269;p12"/>
          <p:cNvSpPr txBox="1">
            <a:spLocks noGrp="1"/>
          </p:cNvSpPr>
          <p:nvPr>
            <p:ph type="body" idx="2"/>
          </p:nvPr>
        </p:nvSpPr>
        <p:spPr>
          <a:xfrm>
            <a:off x="457200" y="1752601"/>
            <a:ext cx="4040100" cy="3581400"/>
          </a:xfrm>
          <a:prstGeom prst="rect">
            <a:avLst/>
          </a:prstGeom>
        </p:spPr>
        <p:txBody>
          <a:bodyPr spcFirstLastPara="1" wrap="square" lIns="91425" tIns="45700" rIns="91425" bIns="45700" anchor="t" anchorCtr="0">
            <a:normAutofit/>
          </a:bodyPr>
          <a:lstStyle/>
          <a:p>
            <a:pPr marL="0" lvl="0" indent="0" algn="l" rtl="0">
              <a:spcBef>
                <a:spcPts val="480"/>
              </a:spcBef>
              <a:spcAft>
                <a:spcPts val="0"/>
              </a:spcAft>
              <a:buNone/>
            </a:pPr>
            <a:r>
              <a:rPr lang="en-US"/>
              <a:t>Footlockers</a:t>
            </a:r>
            <a:endParaRPr/>
          </a:p>
          <a:p>
            <a:pPr marL="457200" lvl="0" indent="-381000" algn="l" rtl="0">
              <a:spcBef>
                <a:spcPts val="480"/>
              </a:spcBef>
              <a:spcAft>
                <a:spcPts val="0"/>
              </a:spcAft>
              <a:buSzPts val="2400"/>
              <a:buChar char="-"/>
            </a:pPr>
            <a:r>
              <a:rPr lang="en-US"/>
              <a:t>Civil War</a:t>
            </a:r>
            <a:endParaRPr/>
          </a:p>
          <a:p>
            <a:pPr marL="457200" lvl="0" indent="-381000" algn="l" rtl="0">
              <a:spcBef>
                <a:spcPts val="0"/>
              </a:spcBef>
              <a:spcAft>
                <a:spcPts val="0"/>
              </a:spcAft>
              <a:buSzPts val="2400"/>
              <a:buChar char="-"/>
            </a:pPr>
            <a:r>
              <a:rPr lang="en-US"/>
              <a:t>Westward Expansion</a:t>
            </a:r>
            <a:endParaRPr/>
          </a:p>
          <a:p>
            <a:pPr marL="457200" lvl="0" indent="-381000" algn="l" rtl="0">
              <a:spcBef>
                <a:spcPts val="0"/>
              </a:spcBef>
              <a:spcAft>
                <a:spcPts val="0"/>
              </a:spcAft>
              <a:buSzPts val="2400"/>
              <a:buChar char="-"/>
            </a:pPr>
            <a:r>
              <a:rPr lang="en-US"/>
              <a:t>Ancient World Civilizations</a:t>
            </a:r>
            <a:endParaRPr/>
          </a:p>
          <a:p>
            <a:pPr marL="0" lvl="0" indent="0" algn="l" rtl="0">
              <a:spcBef>
                <a:spcPts val="480"/>
              </a:spcBef>
              <a:spcAft>
                <a:spcPts val="0"/>
              </a:spcAft>
              <a:buNone/>
            </a:pPr>
            <a:endParaRPr/>
          </a:p>
          <a:p>
            <a:pPr marL="0" lvl="0" indent="0" algn="l" rtl="0">
              <a:spcBef>
                <a:spcPts val="480"/>
              </a:spcBef>
              <a:spcAft>
                <a:spcPts val="0"/>
              </a:spcAft>
              <a:buNone/>
            </a:pPr>
            <a:r>
              <a:rPr lang="en-US"/>
              <a:t>Traveling Poster Exhibits </a:t>
            </a:r>
            <a:r>
              <a:rPr lang="en-US" sz="1600"/>
              <a:t>(thanks to ALA, we now have two sets!)</a:t>
            </a:r>
            <a:endParaRPr sz="1600"/>
          </a:p>
        </p:txBody>
      </p:sp>
      <p:sp>
        <p:nvSpPr>
          <p:cNvPr id="270" name="Google Shape;270;p12"/>
          <p:cNvSpPr txBox="1">
            <a:spLocks noGrp="1"/>
          </p:cNvSpPr>
          <p:nvPr>
            <p:ph type="body" idx="3"/>
          </p:nvPr>
        </p:nvSpPr>
        <p:spPr>
          <a:xfrm>
            <a:off x="4645025" y="990600"/>
            <a:ext cx="4041900" cy="639900"/>
          </a:xfrm>
          <a:prstGeom prst="rect">
            <a:avLst/>
          </a:prstGeom>
        </p:spPr>
        <p:txBody>
          <a:bodyPr spcFirstLastPara="1" wrap="square" lIns="91425" tIns="45700" rIns="91425" bIns="45700" anchor="b" anchorCtr="0">
            <a:normAutofit/>
          </a:bodyPr>
          <a:lstStyle/>
          <a:p>
            <a:pPr marL="0" lvl="0" indent="0" algn="l" rtl="0">
              <a:spcBef>
                <a:spcPts val="480"/>
              </a:spcBef>
              <a:spcAft>
                <a:spcPts val="0"/>
              </a:spcAft>
              <a:buNone/>
            </a:pPr>
            <a:r>
              <a:rPr lang="en-US"/>
              <a:t>On the Horizon</a:t>
            </a:r>
            <a:endParaRPr/>
          </a:p>
        </p:txBody>
      </p:sp>
      <p:sp>
        <p:nvSpPr>
          <p:cNvPr id="271" name="Google Shape;271;p12"/>
          <p:cNvSpPr txBox="1">
            <a:spLocks noGrp="1"/>
          </p:cNvSpPr>
          <p:nvPr>
            <p:ph type="body" idx="4"/>
          </p:nvPr>
        </p:nvSpPr>
        <p:spPr>
          <a:xfrm>
            <a:off x="4645025" y="1752601"/>
            <a:ext cx="4041900" cy="3581400"/>
          </a:xfrm>
          <a:prstGeom prst="rect">
            <a:avLst/>
          </a:prstGeom>
        </p:spPr>
        <p:txBody>
          <a:bodyPr spcFirstLastPara="1" wrap="square" lIns="91425" tIns="45700" rIns="91425" bIns="45700" anchor="t" anchorCtr="0">
            <a:normAutofit/>
          </a:bodyPr>
          <a:lstStyle/>
          <a:p>
            <a:pPr marL="0" lvl="0" indent="0" algn="l" rtl="0">
              <a:spcBef>
                <a:spcPts val="480"/>
              </a:spcBef>
              <a:spcAft>
                <a:spcPts val="0"/>
              </a:spcAft>
              <a:buNone/>
            </a:pPr>
            <a:r>
              <a:rPr lang="en-US"/>
              <a:t>Footlockers</a:t>
            </a:r>
            <a:endParaRPr/>
          </a:p>
          <a:p>
            <a:pPr marL="457200" lvl="0" indent="-381000" algn="l" rtl="0">
              <a:spcBef>
                <a:spcPts val="480"/>
              </a:spcBef>
              <a:spcAft>
                <a:spcPts val="0"/>
              </a:spcAft>
              <a:buSzPts val="2400"/>
              <a:buChar char="-"/>
            </a:pPr>
            <a:r>
              <a:rPr lang="en-US"/>
              <a:t>Civil Rights Movement</a:t>
            </a:r>
            <a:endParaRPr/>
          </a:p>
          <a:p>
            <a:pPr marL="457200" lvl="0" indent="-381000" algn="l" rtl="0">
              <a:spcBef>
                <a:spcPts val="0"/>
              </a:spcBef>
              <a:spcAft>
                <a:spcPts val="0"/>
              </a:spcAft>
              <a:buSzPts val="2400"/>
              <a:buChar char="-"/>
            </a:pPr>
            <a:r>
              <a:rPr lang="en-US"/>
              <a:t>Multiples</a:t>
            </a:r>
            <a:endParaRPr/>
          </a:p>
          <a:p>
            <a:pPr marL="0" lvl="0" indent="0" algn="l" rtl="0">
              <a:spcBef>
                <a:spcPts val="480"/>
              </a:spcBef>
              <a:spcAft>
                <a:spcPts val="0"/>
              </a:spcAft>
              <a:buNone/>
            </a:pPr>
            <a:endParaRPr/>
          </a:p>
          <a:p>
            <a:pPr marL="0" lvl="0" indent="0" algn="l" rtl="0">
              <a:spcBef>
                <a:spcPts val="480"/>
              </a:spcBef>
              <a:spcAft>
                <a:spcPts val="0"/>
              </a:spcAft>
              <a:buNone/>
            </a:pPr>
            <a:r>
              <a:rPr lang="en-US"/>
              <a:t>Elementary-level boxes and footlockers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36cecdd1c6e_0_1"/>
          <p:cNvSpPr txBox="1">
            <a:spLocks noGrp="1"/>
          </p:cNvSpPr>
          <p:nvPr>
            <p:ph type="title"/>
          </p:nvPr>
        </p:nvSpPr>
        <p:spPr>
          <a:xfrm>
            <a:off x="457200" y="274638"/>
            <a:ext cx="8229600" cy="487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Questions?</a:t>
            </a:r>
            <a:endParaRPr/>
          </a:p>
        </p:txBody>
      </p:sp>
      <p:pic>
        <p:nvPicPr>
          <p:cNvPr id="278" name="Google Shape;278;g36cecdd1c6e_0_1" descr="Wooden blocks with question marks"/>
          <p:cNvPicPr preferRelativeResize="0"/>
          <p:nvPr/>
        </p:nvPicPr>
        <p:blipFill>
          <a:blip r:embed="rId3">
            <a:alphaModFix/>
          </a:blip>
          <a:stretch>
            <a:fillRect/>
          </a:stretch>
        </p:blipFill>
        <p:spPr>
          <a:xfrm>
            <a:off x="457200" y="1125454"/>
            <a:ext cx="8229600" cy="403554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36cecdd1c6e_0_18"/>
          <p:cNvSpPr txBox="1">
            <a:spLocks noGrp="1"/>
          </p:cNvSpPr>
          <p:nvPr>
            <p:ph type="title" idx="4294967295"/>
          </p:nvPr>
        </p:nvSpPr>
        <p:spPr>
          <a:xfrm>
            <a:off x="1585913" y="4995863"/>
            <a:ext cx="6248400" cy="4857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100000"/>
              </a:lnSpc>
              <a:spcBef>
                <a:spcPts val="480"/>
              </a:spcBef>
              <a:spcAft>
                <a:spcPts val="0"/>
              </a:spcAft>
              <a:buClr>
                <a:schemeClr val="accent2"/>
              </a:buClr>
              <a:buSzPts val="2400"/>
              <a:buFont typeface="Arial"/>
              <a:buNone/>
              <a:tabLst/>
              <a:defRPr/>
            </a:pPr>
            <a:r>
              <a:rPr kumimoji="0" lang="en-US" sz="2400" b="1" i="0" u="none" strike="noStrike" kern="0" cap="none" spc="0" normalizeH="0" baseline="0" noProof="0" dirty="0">
                <a:ln>
                  <a:noFill/>
                </a:ln>
                <a:solidFill>
                  <a:schemeClr val="dk1"/>
                </a:solidFill>
                <a:effectLst/>
                <a:uLnTx/>
                <a:uFillTx/>
                <a:latin typeface="Century Schoolbook"/>
                <a:ea typeface="Century Schoolbook"/>
                <a:cs typeface="Century Schoolbook"/>
                <a:sym typeface="Century Schoolbook"/>
              </a:rPr>
              <a:t>ProgrammingLibrarian.org</a:t>
            </a:r>
          </a:p>
        </p:txBody>
      </p:sp>
      <p:pic>
        <p:nvPicPr>
          <p:cNvPr id="285" name="Google Shape;285;g36cecdd1c6e_0_18" descr="Nourishing Minds: A free Toolkit for Teen Mental Health webinar on Wednesday, November 19, 2025 at 2-3PM Central"/>
          <p:cNvPicPr preferRelativeResize="0"/>
          <p:nvPr/>
        </p:nvPicPr>
        <p:blipFill rotWithShape="1">
          <a:blip r:embed="rId3">
            <a:alphaModFix/>
          </a:blip>
          <a:srcRect b="9362"/>
          <a:stretch/>
        </p:blipFill>
        <p:spPr>
          <a:xfrm>
            <a:off x="226500" y="717451"/>
            <a:ext cx="8691001" cy="4100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3"/>
          <p:cNvSpPr txBox="1">
            <a:spLocks noGrp="1"/>
          </p:cNvSpPr>
          <p:nvPr>
            <p:ph type="title"/>
          </p:nvPr>
        </p:nvSpPr>
        <p:spPr>
          <a:xfrm>
            <a:off x="457200" y="274638"/>
            <a:ext cx="8229600" cy="4873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dirty="0"/>
              <a:t>About the Classroom</a:t>
            </a:r>
            <a:endParaRPr dirty="0"/>
          </a:p>
        </p:txBody>
      </p:sp>
      <p:pic>
        <p:nvPicPr>
          <p:cNvPr id="68" name="Google Shape;68;p3" descr="Microhpone clip art"/>
          <p:cNvPicPr preferRelativeResize="0"/>
          <p:nvPr/>
        </p:nvPicPr>
        <p:blipFill>
          <a:blip r:embed="rId3">
            <a:alphaModFix/>
          </a:blip>
          <a:stretch>
            <a:fillRect/>
          </a:stretch>
        </p:blipFill>
        <p:spPr>
          <a:xfrm>
            <a:off x="732563" y="985425"/>
            <a:ext cx="1645925" cy="2235134"/>
          </a:xfrm>
          <a:prstGeom prst="rect">
            <a:avLst/>
          </a:prstGeom>
          <a:noFill/>
          <a:ln>
            <a:noFill/>
          </a:ln>
        </p:spPr>
      </p:pic>
      <p:sp>
        <p:nvSpPr>
          <p:cNvPr id="65" name="Google Shape;65;p3"/>
          <p:cNvSpPr txBox="1"/>
          <p:nvPr/>
        </p:nvSpPr>
        <p:spPr>
          <a:xfrm>
            <a:off x="380999" y="3260847"/>
            <a:ext cx="2743200" cy="2274536"/>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accent1"/>
              </a:buClr>
              <a:buSzPts val="2660"/>
              <a:buFont typeface="Noto Sans Symbols"/>
              <a:buNone/>
            </a:pPr>
            <a:r>
              <a:rPr lang="en-US" sz="2400" b="1" i="0" u="none" strike="noStrike" cap="none">
                <a:solidFill>
                  <a:schemeClr val="dk1"/>
                </a:solidFill>
                <a:latin typeface="Calibri"/>
                <a:ea typeface="Calibri"/>
                <a:cs typeface="Calibri"/>
                <a:sym typeface="Calibri"/>
              </a:rPr>
              <a:t>Microphones</a:t>
            </a:r>
            <a:endParaRPr sz="2400">
              <a:solidFill>
                <a:schemeClr val="dk1"/>
              </a:solidFill>
            </a:endParaRPr>
          </a:p>
          <a:p>
            <a:pPr marL="0" marR="0" lvl="0" indent="0" algn="l" rtl="0">
              <a:spcBef>
                <a:spcPts val="370"/>
              </a:spcBef>
              <a:spcAft>
                <a:spcPts val="0"/>
              </a:spcAft>
              <a:buClr>
                <a:schemeClr val="accent1"/>
              </a:buClr>
              <a:buSzPts val="1900"/>
              <a:buFont typeface="Noto Sans Symbols"/>
              <a:buNone/>
            </a:pPr>
            <a:r>
              <a:rPr lang="en-US" sz="1800" b="0" i="0" u="none" strike="noStrike" cap="none">
                <a:solidFill>
                  <a:schemeClr val="dk1"/>
                </a:solidFill>
                <a:latin typeface="Calibri"/>
                <a:ea typeface="Calibri"/>
                <a:cs typeface="Calibri"/>
                <a:sym typeface="Calibri"/>
              </a:rPr>
              <a:t>Only our presenter has microphone access during the presentation. Live captions can be enabled by clicking on “Show Captions”.</a:t>
            </a:r>
            <a:endParaRPr sz="1800">
              <a:solidFill>
                <a:schemeClr val="dk1"/>
              </a:solidFill>
            </a:endParaRPr>
          </a:p>
        </p:txBody>
      </p:sp>
      <p:pic>
        <p:nvPicPr>
          <p:cNvPr id="69" name="Google Shape;69;p3" descr="Question mark in a speech bubble"/>
          <p:cNvPicPr preferRelativeResize="0"/>
          <p:nvPr/>
        </p:nvPicPr>
        <p:blipFill>
          <a:blip r:embed="rId4">
            <a:alphaModFix/>
          </a:blip>
          <a:stretch>
            <a:fillRect/>
          </a:stretch>
        </p:blipFill>
        <p:spPr>
          <a:xfrm>
            <a:off x="3124212" y="1095650"/>
            <a:ext cx="2564625" cy="2014725"/>
          </a:xfrm>
          <a:prstGeom prst="rect">
            <a:avLst/>
          </a:prstGeom>
          <a:noFill/>
          <a:ln>
            <a:noFill/>
          </a:ln>
        </p:spPr>
      </p:pic>
      <p:sp>
        <p:nvSpPr>
          <p:cNvPr id="66" name="Google Shape;66;p3"/>
          <p:cNvSpPr txBox="1"/>
          <p:nvPr/>
        </p:nvSpPr>
        <p:spPr>
          <a:xfrm>
            <a:off x="3364050" y="3260850"/>
            <a:ext cx="2415900" cy="1882800"/>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spcBef>
                <a:spcPts val="0"/>
              </a:spcBef>
              <a:spcAft>
                <a:spcPts val="0"/>
              </a:spcAft>
              <a:buClr>
                <a:schemeClr val="accent1"/>
              </a:buClr>
              <a:buSzPct val="95000"/>
              <a:buFont typeface="Noto Sans Symbols"/>
              <a:buNone/>
            </a:pPr>
            <a:r>
              <a:rPr lang="en-US" sz="2800" b="1" i="0" u="none" strike="noStrike" cap="none">
                <a:solidFill>
                  <a:schemeClr val="dk1"/>
                </a:solidFill>
                <a:latin typeface="Calibri"/>
                <a:ea typeface="Calibri"/>
                <a:cs typeface="Calibri"/>
                <a:sym typeface="Calibri"/>
              </a:rPr>
              <a:t>Questions?</a:t>
            </a:r>
            <a:endParaRPr sz="2800">
              <a:solidFill>
                <a:schemeClr val="dk1"/>
              </a:solidFill>
            </a:endParaRPr>
          </a:p>
          <a:p>
            <a:pPr marL="0" marR="0" lvl="0" indent="0" algn="l" rtl="0">
              <a:spcBef>
                <a:spcPts val="400"/>
              </a:spcBef>
              <a:spcAft>
                <a:spcPts val="0"/>
              </a:spcAft>
              <a:buClr>
                <a:schemeClr val="accent1"/>
              </a:buClr>
              <a:buSzPct val="90476"/>
              <a:buFont typeface="Noto Sans Symbols"/>
              <a:buNone/>
            </a:pPr>
            <a:r>
              <a:rPr lang="en-US" sz="2100">
                <a:solidFill>
                  <a:schemeClr val="dk1"/>
                </a:solidFill>
                <a:latin typeface="Calibri"/>
                <a:ea typeface="Calibri"/>
                <a:cs typeface="Calibri"/>
                <a:sym typeface="Calibri"/>
              </a:rPr>
              <a:t>Use the </a:t>
            </a:r>
            <a:r>
              <a:rPr lang="en-US" sz="2100" b="1">
                <a:solidFill>
                  <a:schemeClr val="dk1"/>
                </a:solidFill>
                <a:latin typeface="Calibri"/>
                <a:ea typeface="Calibri"/>
                <a:cs typeface="Calibri"/>
                <a:sym typeface="Calibri"/>
              </a:rPr>
              <a:t>Q&amp;A</a:t>
            </a:r>
            <a:r>
              <a:rPr lang="en-US" sz="2100">
                <a:solidFill>
                  <a:schemeClr val="dk1"/>
                </a:solidFill>
                <a:latin typeface="Calibri"/>
                <a:ea typeface="Calibri"/>
                <a:cs typeface="Calibri"/>
                <a:sym typeface="Calibri"/>
              </a:rPr>
              <a:t> to ask </a:t>
            </a:r>
            <a:endParaRPr sz="2100">
              <a:solidFill>
                <a:schemeClr val="dk1"/>
              </a:solidFill>
              <a:latin typeface="Calibri"/>
              <a:ea typeface="Calibri"/>
              <a:cs typeface="Calibri"/>
              <a:sym typeface="Calibri"/>
            </a:endParaRPr>
          </a:p>
          <a:p>
            <a:pPr marL="0" marR="0" lvl="0" indent="0" algn="l" rtl="0">
              <a:spcBef>
                <a:spcPts val="400"/>
              </a:spcBef>
              <a:spcAft>
                <a:spcPts val="0"/>
              </a:spcAft>
              <a:buClr>
                <a:schemeClr val="accent1"/>
              </a:buClr>
              <a:buSzPct val="90476"/>
              <a:buFont typeface="Noto Sans Symbols"/>
              <a:buNone/>
            </a:pPr>
            <a:r>
              <a:rPr lang="en-US" sz="2100">
                <a:solidFill>
                  <a:schemeClr val="dk1"/>
                </a:solidFill>
                <a:latin typeface="Calibri"/>
                <a:ea typeface="Calibri"/>
                <a:cs typeface="Calibri"/>
                <a:sym typeface="Calibri"/>
              </a:rPr>
              <a:t>questions of the presenters or ALA staff, including technical questions.) </a:t>
            </a:r>
            <a:endParaRPr sz="2100">
              <a:solidFill>
                <a:schemeClr val="dk1"/>
              </a:solidFill>
              <a:latin typeface="Calibri"/>
              <a:ea typeface="Calibri"/>
              <a:cs typeface="Calibri"/>
              <a:sym typeface="Calibri"/>
            </a:endParaRPr>
          </a:p>
          <a:p>
            <a:pPr marL="0" marR="0" lvl="0" indent="0" algn="l" rtl="0">
              <a:spcBef>
                <a:spcPts val="400"/>
              </a:spcBef>
              <a:spcAft>
                <a:spcPts val="0"/>
              </a:spcAft>
              <a:buClr>
                <a:schemeClr val="accent1"/>
              </a:buClr>
              <a:buSzPct val="95000"/>
              <a:buFont typeface="Noto Sans Symbols"/>
              <a:buNone/>
            </a:pPr>
            <a:endParaRPr sz="2000">
              <a:solidFill>
                <a:srgbClr val="72675A"/>
              </a:solidFill>
              <a:latin typeface="Calibri"/>
              <a:ea typeface="Calibri"/>
              <a:cs typeface="Calibri"/>
              <a:sym typeface="Calibri"/>
            </a:endParaRPr>
          </a:p>
        </p:txBody>
      </p:sp>
      <p:pic>
        <p:nvPicPr>
          <p:cNvPr id="70" name="Google Shape;70;p3" descr="Chatting people clip art"/>
          <p:cNvPicPr preferRelativeResize="0"/>
          <p:nvPr/>
        </p:nvPicPr>
        <p:blipFill>
          <a:blip r:embed="rId5">
            <a:alphaModFix/>
          </a:blip>
          <a:stretch>
            <a:fillRect/>
          </a:stretch>
        </p:blipFill>
        <p:spPr>
          <a:xfrm>
            <a:off x="6006712" y="1005975"/>
            <a:ext cx="2901613" cy="2194047"/>
          </a:xfrm>
          <a:prstGeom prst="rect">
            <a:avLst/>
          </a:prstGeom>
          <a:noFill/>
          <a:ln>
            <a:noFill/>
          </a:ln>
        </p:spPr>
      </p:pic>
      <p:sp>
        <p:nvSpPr>
          <p:cNvPr id="67" name="Google Shape;67;p3"/>
          <p:cNvSpPr txBox="1"/>
          <p:nvPr/>
        </p:nvSpPr>
        <p:spPr>
          <a:xfrm>
            <a:off x="6429378" y="3260847"/>
            <a:ext cx="2350763" cy="1527722"/>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640"/>
              </a:spcBef>
              <a:spcAft>
                <a:spcPts val="0"/>
              </a:spcAft>
              <a:buClr>
                <a:srgbClr val="E16428"/>
              </a:buClr>
              <a:buSzPts val="3200"/>
              <a:buFont typeface="Arial"/>
              <a:buNone/>
            </a:pPr>
            <a:r>
              <a:rPr lang="en-US" sz="2400" b="1">
                <a:solidFill>
                  <a:schemeClr val="dk1"/>
                </a:solidFill>
                <a:latin typeface="Calibri"/>
                <a:ea typeface="Calibri"/>
                <a:cs typeface="Calibri"/>
                <a:sym typeface="Calibri"/>
              </a:rPr>
              <a:t>Chat</a:t>
            </a:r>
            <a:endParaRPr sz="2400" b="1">
              <a:solidFill>
                <a:schemeClr val="dk1"/>
              </a:solidFill>
              <a:latin typeface="Calibri"/>
              <a:ea typeface="Calibri"/>
              <a:cs typeface="Calibri"/>
              <a:sym typeface="Calibri"/>
            </a:endParaRPr>
          </a:p>
          <a:p>
            <a:pPr marL="0" lvl="0" indent="0" algn="l" rtl="0">
              <a:spcBef>
                <a:spcPts val="400"/>
              </a:spcBef>
              <a:spcAft>
                <a:spcPts val="0"/>
              </a:spcAft>
              <a:buClr>
                <a:schemeClr val="dk2"/>
              </a:buClr>
              <a:buSzPts val="1900"/>
              <a:buFont typeface="Noto Sans Symbols"/>
              <a:buNone/>
            </a:pPr>
            <a:r>
              <a:rPr lang="en-US" sz="1800">
                <a:solidFill>
                  <a:schemeClr val="dk1"/>
                </a:solidFill>
                <a:latin typeface="Calibri"/>
                <a:ea typeface="Calibri"/>
                <a:cs typeface="Calibri"/>
                <a:sym typeface="Calibri"/>
              </a:rPr>
              <a:t>Use the </a:t>
            </a:r>
            <a:r>
              <a:rPr lang="en-US" sz="1800" b="1">
                <a:solidFill>
                  <a:schemeClr val="dk1"/>
                </a:solidFill>
                <a:latin typeface="Calibri"/>
                <a:ea typeface="Calibri"/>
                <a:cs typeface="Calibri"/>
                <a:sym typeface="Calibri"/>
              </a:rPr>
              <a:t>CHAT</a:t>
            </a:r>
            <a:r>
              <a:rPr lang="en-US" sz="1800">
                <a:solidFill>
                  <a:schemeClr val="dk1"/>
                </a:solidFill>
                <a:latin typeface="Calibri"/>
                <a:ea typeface="Calibri"/>
                <a:cs typeface="Calibri"/>
                <a:sym typeface="Calibri"/>
              </a:rPr>
              <a:t> to talk with other attendees.</a:t>
            </a:r>
            <a:endParaRPr sz="2600" b="1">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1752600" y="3990313"/>
            <a:ext cx="5486400" cy="5667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accent1"/>
              </a:buClr>
              <a:buSzPts val="2000"/>
              <a:buFont typeface="Century Schoolbook"/>
              <a:buNone/>
            </a:pPr>
            <a:r>
              <a:rPr lang="en-US" sz="3000"/>
              <a:t>Anne Link</a:t>
            </a:r>
            <a:endParaRPr sz="3000"/>
          </a:p>
        </p:txBody>
      </p:sp>
      <p:sp>
        <p:nvSpPr>
          <p:cNvPr id="77" name="Google Shape;77;p4"/>
          <p:cNvSpPr txBox="1">
            <a:spLocks noGrp="1"/>
          </p:cNvSpPr>
          <p:nvPr>
            <p:ph type="body" idx="1"/>
          </p:nvPr>
        </p:nvSpPr>
        <p:spPr>
          <a:xfrm>
            <a:off x="1752600" y="4617975"/>
            <a:ext cx="5486400" cy="4572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1400"/>
              <a:buNone/>
            </a:pPr>
            <a:r>
              <a:rPr lang="en-US" sz="1600"/>
              <a:t>Former Chair of the Sara Jaffarian Award Committee</a:t>
            </a:r>
            <a:endParaRPr sz="1600"/>
          </a:p>
        </p:txBody>
      </p:sp>
      <p:pic>
        <p:nvPicPr>
          <p:cNvPr id="78" name="Google Shape;78;p4" descr="Sara Jaffarian School Library Program Award logo"/>
          <p:cNvPicPr preferRelativeResize="0"/>
          <p:nvPr/>
        </p:nvPicPr>
        <p:blipFill rotWithShape="1">
          <a:blip r:embed="rId3">
            <a:alphaModFix/>
          </a:blip>
          <a:srcRect r="26253"/>
          <a:stretch/>
        </p:blipFill>
        <p:spPr>
          <a:xfrm>
            <a:off x="1267065" y="614175"/>
            <a:ext cx="6609876" cy="2980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5"/>
          <p:cNvSpPr txBox="1">
            <a:spLocks noGrp="1"/>
          </p:cNvSpPr>
          <p:nvPr>
            <p:ph type="title"/>
          </p:nvPr>
        </p:nvSpPr>
        <p:spPr>
          <a:xfrm>
            <a:off x="457200" y="274638"/>
            <a:ext cx="8229600" cy="4873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a:t>Today’s Presenters</a:t>
            </a:r>
            <a:endParaRPr/>
          </a:p>
        </p:txBody>
      </p:sp>
      <p:sp>
        <p:nvSpPr>
          <p:cNvPr id="86" name="Google Shape;86;p5"/>
          <p:cNvSpPr txBox="1">
            <a:spLocks noGrp="1"/>
          </p:cNvSpPr>
          <p:nvPr>
            <p:ph type="body" idx="1"/>
          </p:nvPr>
        </p:nvSpPr>
        <p:spPr>
          <a:xfrm>
            <a:off x="457200" y="1143000"/>
            <a:ext cx="4038600" cy="43962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50000"/>
              </a:lnSpc>
              <a:spcBef>
                <a:spcPts val="0"/>
              </a:spcBef>
              <a:spcAft>
                <a:spcPts val="0"/>
              </a:spcAft>
              <a:buSzPct val="85714"/>
              <a:buNone/>
            </a:pPr>
            <a:r>
              <a:rPr lang="en-US" sz="2100" b="1"/>
              <a:t>Laura Channing, Librarian</a:t>
            </a:r>
            <a:endParaRPr sz="2100" b="1"/>
          </a:p>
          <a:p>
            <a:pPr marL="0" lvl="0" indent="0" algn="l" rtl="0">
              <a:lnSpc>
                <a:spcPct val="115000"/>
              </a:lnSpc>
              <a:spcBef>
                <a:spcPts val="0"/>
              </a:spcBef>
              <a:spcAft>
                <a:spcPts val="0"/>
              </a:spcAft>
              <a:buSzPct val="105882"/>
              <a:buNone/>
            </a:pPr>
            <a:r>
              <a:rPr lang="en-US" sz="1700" b="1"/>
              <a:t>Stone Bridge High School</a:t>
            </a:r>
            <a:endParaRPr sz="1700" b="1"/>
          </a:p>
          <a:p>
            <a:pPr marL="0" lvl="0" indent="0" algn="l" rtl="0">
              <a:lnSpc>
                <a:spcPct val="115000"/>
              </a:lnSpc>
              <a:spcBef>
                <a:spcPts val="0"/>
              </a:spcBef>
              <a:spcAft>
                <a:spcPts val="0"/>
              </a:spcAft>
              <a:buSzPct val="105882"/>
              <a:buNone/>
            </a:pPr>
            <a:r>
              <a:rPr lang="en-US" sz="1700" b="1"/>
              <a:t>Ashburn, VA</a:t>
            </a:r>
            <a:endParaRPr sz="1700" b="1"/>
          </a:p>
          <a:p>
            <a:pPr marL="0" lvl="0" indent="0" algn="l" rtl="0">
              <a:lnSpc>
                <a:spcPct val="115000"/>
              </a:lnSpc>
              <a:spcBef>
                <a:spcPts val="0"/>
              </a:spcBef>
              <a:spcAft>
                <a:spcPts val="0"/>
              </a:spcAft>
              <a:buSzPct val="100000"/>
              <a:buNone/>
            </a:pPr>
            <a:endParaRPr sz="1800" b="1"/>
          </a:p>
          <a:p>
            <a:pPr marL="0" lvl="0" indent="0" algn="l" rtl="0">
              <a:lnSpc>
                <a:spcPct val="115000"/>
              </a:lnSpc>
              <a:spcBef>
                <a:spcPts val="1200"/>
              </a:spcBef>
              <a:spcAft>
                <a:spcPts val="0"/>
              </a:spcAft>
              <a:buClr>
                <a:schemeClr val="dk1"/>
              </a:buClr>
              <a:buSzPct val="68750"/>
              <a:buFont typeface="Arial"/>
              <a:buNone/>
            </a:pPr>
            <a:r>
              <a:rPr lang="en-US" sz="1600" b="1"/>
              <a:t>Laura Channing has her B.A in History from the University of Richmond and her Master of Library Science from St. John’s University. As an undergraduate student, she worked in museums before pursuing a career in Education. The Historical Artifact Footlocker program is the perfect blend of hands on history and education, combining her two passions. </a:t>
            </a:r>
            <a:endParaRPr sz="1600" b="1"/>
          </a:p>
          <a:p>
            <a:pPr marL="0" lvl="0" indent="0" algn="l" rtl="0">
              <a:lnSpc>
                <a:spcPct val="115000"/>
              </a:lnSpc>
              <a:spcBef>
                <a:spcPts val="1200"/>
              </a:spcBef>
              <a:spcAft>
                <a:spcPts val="0"/>
              </a:spcAft>
              <a:buSzPct val="100000"/>
              <a:buNone/>
            </a:pPr>
            <a:endParaRPr sz="1800" b="1"/>
          </a:p>
          <a:p>
            <a:pPr marL="0" lvl="0" indent="0" algn="l" rtl="0">
              <a:lnSpc>
                <a:spcPct val="115000"/>
              </a:lnSpc>
              <a:spcBef>
                <a:spcPts val="0"/>
              </a:spcBef>
              <a:spcAft>
                <a:spcPts val="0"/>
              </a:spcAft>
              <a:buClr>
                <a:schemeClr val="dk1"/>
              </a:buClr>
              <a:buSzPct val="100000"/>
              <a:buFont typeface="Arial"/>
              <a:buNone/>
            </a:pPr>
            <a:endParaRPr sz="1800" b="1"/>
          </a:p>
        </p:txBody>
      </p:sp>
      <p:sp>
        <p:nvSpPr>
          <p:cNvPr id="85" name="Google Shape;85;p5"/>
          <p:cNvSpPr txBox="1">
            <a:spLocks noGrp="1"/>
          </p:cNvSpPr>
          <p:nvPr>
            <p:ph type="body" idx="2"/>
          </p:nvPr>
        </p:nvSpPr>
        <p:spPr>
          <a:xfrm>
            <a:off x="4648200" y="1143000"/>
            <a:ext cx="4170600" cy="43962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50000"/>
              </a:lnSpc>
              <a:spcBef>
                <a:spcPts val="0"/>
              </a:spcBef>
              <a:spcAft>
                <a:spcPts val="0"/>
              </a:spcAft>
              <a:buSzPct val="85714"/>
              <a:buNone/>
            </a:pPr>
            <a:r>
              <a:rPr lang="en-US" sz="2100" b="1"/>
              <a:t>Erin Curry, Librarian</a:t>
            </a:r>
            <a:endParaRPr sz="2100" b="1"/>
          </a:p>
          <a:p>
            <a:pPr marL="0" lvl="0" indent="0" algn="l" rtl="0">
              <a:lnSpc>
                <a:spcPct val="115000"/>
              </a:lnSpc>
              <a:spcBef>
                <a:spcPts val="0"/>
              </a:spcBef>
              <a:spcAft>
                <a:spcPts val="0"/>
              </a:spcAft>
              <a:buSzPct val="97297"/>
              <a:buNone/>
            </a:pPr>
            <a:r>
              <a:rPr lang="en-US" sz="1850" b="1"/>
              <a:t>Stone Bridge High School</a:t>
            </a:r>
            <a:endParaRPr sz="1850" b="1"/>
          </a:p>
          <a:p>
            <a:pPr marL="0" lvl="0" indent="0" algn="l" rtl="0">
              <a:lnSpc>
                <a:spcPct val="115000"/>
              </a:lnSpc>
              <a:spcBef>
                <a:spcPts val="0"/>
              </a:spcBef>
              <a:spcAft>
                <a:spcPts val="0"/>
              </a:spcAft>
              <a:buSzPct val="97297"/>
              <a:buNone/>
            </a:pPr>
            <a:r>
              <a:rPr lang="en-US" sz="1850" b="1"/>
              <a:t>Ashburn, VA</a:t>
            </a:r>
            <a:endParaRPr sz="1850" b="1"/>
          </a:p>
          <a:p>
            <a:pPr marL="0" lvl="0" indent="0" algn="l" rtl="0">
              <a:lnSpc>
                <a:spcPct val="115000"/>
              </a:lnSpc>
              <a:spcBef>
                <a:spcPts val="0"/>
              </a:spcBef>
              <a:spcAft>
                <a:spcPts val="0"/>
              </a:spcAft>
              <a:buSzPct val="100000"/>
              <a:buNone/>
            </a:pPr>
            <a:endParaRPr sz="1800" b="1"/>
          </a:p>
          <a:p>
            <a:pPr marL="0" lvl="0" indent="0" algn="l" rtl="0">
              <a:lnSpc>
                <a:spcPct val="115000"/>
              </a:lnSpc>
              <a:spcBef>
                <a:spcPts val="0"/>
              </a:spcBef>
              <a:spcAft>
                <a:spcPts val="0"/>
              </a:spcAft>
              <a:buNone/>
            </a:pPr>
            <a:r>
              <a:rPr lang="en-US" sz="1700" b="1"/>
              <a:t>With a Bachelors in History; Master’s in History; Master’s in Curriculum and Instruction, Secondary Social Studies Education; and Master’s in Library Science, Erin was a classroom social studies teacher for seven years before making the switch to the library six years ago. Here, her passion for history, research, teaching, and books naturally led to the creation of the Historical Artifact Footlocker program. Erin brings a blend of academic and hands-on experience to help students connect with the past in meaningful, engaging ways.</a:t>
            </a:r>
            <a:endParaRPr sz="17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6"/>
          <p:cNvSpPr txBox="1">
            <a:spLocks noGrp="1"/>
          </p:cNvSpPr>
          <p:nvPr>
            <p:ph type="title"/>
          </p:nvPr>
        </p:nvSpPr>
        <p:spPr>
          <a:xfrm>
            <a:off x="685800" y="3124200"/>
            <a:ext cx="7772400" cy="1362075"/>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Century Schoolbook"/>
              <a:buNone/>
            </a:pPr>
            <a:r>
              <a:rPr lang="en-US" dirty="0"/>
              <a:t>Hands-On History: Bringing History Alive with Historical Artifacts </a:t>
            </a:r>
            <a:endParaRPr dirty="0"/>
          </a:p>
        </p:txBody>
      </p:sp>
      <p:sp>
        <p:nvSpPr>
          <p:cNvPr id="92" name="Google Shape;92;p6"/>
          <p:cNvSpPr txBox="1">
            <a:spLocks noGrp="1"/>
          </p:cNvSpPr>
          <p:nvPr>
            <p:ph type="body" idx="1"/>
          </p:nvPr>
        </p:nvSpPr>
        <p:spPr>
          <a:xfrm>
            <a:off x="685800" y="1600200"/>
            <a:ext cx="8077200" cy="1500187"/>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SzPts val="2000"/>
              <a:buNone/>
            </a:pPr>
            <a:r>
              <a:rPr lang="en-US"/>
              <a:t>ALA’s 2025 Sara Jaffarian School Library Program Award Winner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7"/>
          <p:cNvSpPr txBox="1">
            <a:spLocks noGrp="1"/>
          </p:cNvSpPr>
          <p:nvPr>
            <p:ph type="title"/>
          </p:nvPr>
        </p:nvSpPr>
        <p:spPr>
          <a:xfrm>
            <a:off x="457200" y="274638"/>
            <a:ext cx="8229600" cy="4873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a:t>Learning Outcomes</a:t>
            </a:r>
            <a:endParaRPr/>
          </a:p>
        </p:txBody>
      </p:sp>
      <p:sp>
        <p:nvSpPr>
          <p:cNvPr id="98" name="Google Shape;98;p7"/>
          <p:cNvSpPr txBox="1">
            <a:spLocks noGrp="1"/>
          </p:cNvSpPr>
          <p:nvPr>
            <p:ph type="body" idx="1"/>
          </p:nvPr>
        </p:nvSpPr>
        <p:spPr>
          <a:xfrm>
            <a:off x="457200" y="1143003"/>
            <a:ext cx="8229600" cy="4038588"/>
          </a:xfrm>
          <a:prstGeom prst="rect">
            <a:avLst/>
          </a:prstGeom>
          <a:noFill/>
          <a:ln>
            <a:noFill/>
          </a:ln>
        </p:spPr>
        <p:txBody>
          <a:bodyPr spcFirstLastPara="1" wrap="square" lIns="91425" tIns="45700" rIns="91425" bIns="45700" anchor="t" anchorCtr="0">
            <a:normAutofit fontScale="85000" lnSpcReduction="20000"/>
          </a:bodyPr>
          <a:lstStyle/>
          <a:p>
            <a:pPr marL="342900" lvl="0" indent="-287972" algn="l" rtl="0">
              <a:lnSpc>
                <a:spcPct val="115000"/>
              </a:lnSpc>
              <a:spcBef>
                <a:spcPts val="0"/>
              </a:spcBef>
              <a:spcAft>
                <a:spcPts val="0"/>
              </a:spcAft>
              <a:buClr>
                <a:schemeClr val="dk1"/>
              </a:buClr>
              <a:buSzPct val="36666"/>
              <a:buChar char="•"/>
            </a:pPr>
            <a:r>
              <a:rPr lang="en-US"/>
              <a:t>Design and curate your own artifact footlockers from different time periods that align with your social studies curricula</a:t>
            </a:r>
            <a:endParaRPr/>
          </a:p>
          <a:p>
            <a:pPr marL="342900" lvl="0" indent="-287972" algn="l" rtl="0">
              <a:lnSpc>
                <a:spcPct val="115000"/>
              </a:lnSpc>
              <a:spcBef>
                <a:spcPts val="0"/>
              </a:spcBef>
              <a:spcAft>
                <a:spcPts val="0"/>
              </a:spcAft>
              <a:buClr>
                <a:schemeClr val="dk1"/>
              </a:buClr>
              <a:buSzPct val="36666"/>
              <a:buChar char="•"/>
            </a:pPr>
            <a:r>
              <a:rPr lang="en-US"/>
              <a:t>Identify strategies for selecting, obtaining, and presenting artifacts to support historical inquiry and historical thinking skills</a:t>
            </a:r>
            <a:endParaRPr/>
          </a:p>
          <a:p>
            <a:pPr marL="342900" lvl="0" indent="-287972" algn="l" rtl="0">
              <a:lnSpc>
                <a:spcPct val="115000"/>
              </a:lnSpc>
              <a:spcBef>
                <a:spcPts val="0"/>
              </a:spcBef>
              <a:spcAft>
                <a:spcPts val="0"/>
              </a:spcAft>
              <a:buClr>
                <a:schemeClr val="dk1"/>
              </a:buClr>
              <a:buSzPct val="36666"/>
              <a:buChar char="•"/>
            </a:pPr>
            <a:r>
              <a:rPr lang="en-US"/>
              <a:t>Develop lesson plans to transform library spaces into interactive learning environments that promote curiosity and deeper understanding of history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8"/>
          <p:cNvSpPr txBox="1">
            <a:spLocks noGrp="1"/>
          </p:cNvSpPr>
          <p:nvPr>
            <p:ph type="title"/>
          </p:nvPr>
        </p:nvSpPr>
        <p:spPr>
          <a:xfrm>
            <a:off x="457200" y="274638"/>
            <a:ext cx="8229600" cy="4873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a:t>About Our School/Library</a:t>
            </a:r>
            <a:endParaRPr/>
          </a:p>
        </p:txBody>
      </p:sp>
      <p:sp>
        <p:nvSpPr>
          <p:cNvPr id="105" name="Google Shape;105;p8"/>
          <p:cNvSpPr txBox="1">
            <a:spLocks noGrp="1"/>
          </p:cNvSpPr>
          <p:nvPr>
            <p:ph type="body" idx="1"/>
          </p:nvPr>
        </p:nvSpPr>
        <p:spPr>
          <a:xfrm>
            <a:off x="457200" y="1143003"/>
            <a:ext cx="8229600" cy="4038588"/>
          </a:xfrm>
          <a:prstGeom prst="rect">
            <a:avLst/>
          </a:prstGeom>
          <a:noFill/>
          <a:ln>
            <a:noFill/>
          </a:ln>
        </p:spPr>
        <p:txBody>
          <a:bodyPr spcFirstLastPara="1" wrap="square" lIns="91425" tIns="45700" rIns="91425" bIns="45700" anchor="t" anchorCtr="0">
            <a:normAutofit/>
          </a:bodyPr>
          <a:lstStyle/>
          <a:p>
            <a:pPr marL="457200" lvl="0" indent="-342900" algn="l" rtl="0">
              <a:spcBef>
                <a:spcPts val="0"/>
              </a:spcBef>
              <a:spcAft>
                <a:spcPts val="0"/>
              </a:spcAft>
              <a:buSzPts val="1800"/>
              <a:buChar char="•"/>
            </a:pPr>
            <a:r>
              <a:rPr lang="en-US"/>
              <a:t>9-12 public high school</a:t>
            </a:r>
            <a:endParaRPr/>
          </a:p>
          <a:p>
            <a:pPr marL="457200" lvl="0" indent="-342900" algn="l" rtl="0">
              <a:spcBef>
                <a:spcPts val="0"/>
              </a:spcBef>
              <a:spcAft>
                <a:spcPts val="0"/>
              </a:spcAft>
              <a:buSzPts val="1800"/>
              <a:buChar char="•"/>
            </a:pPr>
            <a:r>
              <a:rPr lang="en-US"/>
              <a:t>Suburban, Northern Virginia</a:t>
            </a:r>
            <a:endParaRPr/>
          </a:p>
          <a:p>
            <a:pPr marL="457200" lvl="0" indent="-342900" algn="l" rtl="0">
              <a:spcBef>
                <a:spcPts val="0"/>
              </a:spcBef>
              <a:spcAft>
                <a:spcPts val="0"/>
              </a:spcAft>
              <a:buSzPts val="1800"/>
              <a:buChar char="•"/>
            </a:pPr>
            <a:r>
              <a:rPr lang="en-US"/>
              <a:t>Student population: around 1,600</a:t>
            </a:r>
            <a:endParaRPr/>
          </a:p>
          <a:p>
            <a:pPr marL="457200" lvl="0" indent="-342900" algn="l" rtl="0">
              <a:spcBef>
                <a:spcPts val="0"/>
              </a:spcBef>
              <a:spcAft>
                <a:spcPts val="0"/>
              </a:spcAft>
              <a:buSzPts val="1800"/>
              <a:buChar char="•"/>
            </a:pPr>
            <a:r>
              <a:rPr lang="en-US"/>
              <a:t>Flexible library schedule</a:t>
            </a:r>
            <a:endParaRPr/>
          </a:p>
          <a:p>
            <a:pPr marL="457200" lvl="0" indent="-342900" algn="l" rtl="0">
              <a:spcBef>
                <a:spcPts val="0"/>
              </a:spcBef>
              <a:spcAft>
                <a:spcPts val="0"/>
              </a:spcAft>
              <a:buSzPts val="1800"/>
              <a:buChar char="•"/>
            </a:pPr>
            <a:r>
              <a:rPr lang="en-US"/>
              <a:t>Block scheduling (90ish minutes/block)</a:t>
            </a:r>
            <a:endParaRPr/>
          </a:p>
          <a:p>
            <a:pPr marL="457200" lvl="0" indent="-342900" algn="l" rtl="0">
              <a:spcBef>
                <a:spcPts val="0"/>
              </a:spcBef>
              <a:spcAft>
                <a:spcPts val="0"/>
              </a:spcAft>
              <a:buSzPts val="1800"/>
              <a:buChar char="•"/>
            </a:pPr>
            <a:r>
              <a:rPr lang="en-US"/>
              <a:t>2024-2025 School Year</a:t>
            </a:r>
            <a:endParaRPr/>
          </a:p>
          <a:p>
            <a:pPr marL="914400" lvl="1" indent="-342900" algn="l" rtl="0">
              <a:spcBef>
                <a:spcPts val="0"/>
              </a:spcBef>
              <a:spcAft>
                <a:spcPts val="0"/>
              </a:spcAft>
              <a:buSzPts val="1800"/>
              <a:buChar char="–"/>
            </a:pPr>
            <a:r>
              <a:rPr lang="en-US"/>
              <a:t>5,673 circs</a:t>
            </a:r>
            <a:endParaRPr/>
          </a:p>
          <a:p>
            <a:pPr marL="914400" lvl="1" indent="-342900" algn="l" rtl="0">
              <a:spcBef>
                <a:spcPts val="0"/>
              </a:spcBef>
              <a:spcAft>
                <a:spcPts val="0"/>
              </a:spcAft>
              <a:buSzPts val="1800"/>
              <a:buChar char="–"/>
            </a:pPr>
            <a:r>
              <a:rPr lang="en-US"/>
              <a:t>428 classes booked, by all 8 departments</a:t>
            </a:r>
            <a:endParaRPr/>
          </a:p>
          <a:p>
            <a:pPr marL="914400" lvl="1" indent="-342900" algn="l" rtl="0">
              <a:spcBef>
                <a:spcPts val="0"/>
              </a:spcBef>
              <a:spcAft>
                <a:spcPts val="0"/>
              </a:spcAft>
              <a:buSzPts val="1800"/>
              <a:buChar char="–"/>
            </a:pPr>
            <a:r>
              <a:rPr lang="en-US"/>
              <a:t>Over 12,000 passes made to the library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9"/>
          <p:cNvSpPr txBox="1">
            <a:spLocks noGrp="1"/>
          </p:cNvSpPr>
          <p:nvPr>
            <p:ph type="title"/>
          </p:nvPr>
        </p:nvSpPr>
        <p:spPr>
          <a:xfrm>
            <a:off x="457200" y="274638"/>
            <a:ext cx="8229600" cy="4873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3200"/>
              <a:buFont typeface="Century Schoolbook"/>
              <a:buNone/>
            </a:pPr>
            <a:r>
              <a:rPr lang="en-US"/>
              <a:t>What We’ve Made</a:t>
            </a:r>
            <a:endParaRPr/>
          </a:p>
        </p:txBody>
      </p:sp>
      <p:sp>
        <p:nvSpPr>
          <p:cNvPr id="113" name="Google Shape;113;p9"/>
          <p:cNvSpPr txBox="1">
            <a:spLocks noGrp="1"/>
          </p:cNvSpPr>
          <p:nvPr>
            <p:ph type="body" idx="4294967295"/>
          </p:nvPr>
        </p:nvSpPr>
        <p:spPr>
          <a:xfrm>
            <a:off x="4404775" y="912825"/>
            <a:ext cx="4433100" cy="1473000"/>
          </a:xfrm>
          <a:prstGeom prst="rect">
            <a:avLst/>
          </a:prstGeom>
        </p:spPr>
        <p:txBody>
          <a:bodyPr spcFirstLastPara="1" wrap="square" lIns="91425" tIns="45700" rIns="91425" bIns="45700" anchor="t" anchorCtr="0">
            <a:normAutofit/>
          </a:bodyPr>
          <a:lstStyle/>
          <a:p>
            <a:pPr marL="0" lvl="0" indent="0" algn="l" rtl="0">
              <a:spcBef>
                <a:spcPts val="600"/>
              </a:spcBef>
              <a:spcAft>
                <a:spcPts val="0"/>
              </a:spcAft>
              <a:buNone/>
            </a:pPr>
            <a:r>
              <a:rPr lang="en-US" sz="2900"/>
              <a:t>Historical Artifact Footlockers for a variety of time periods</a:t>
            </a:r>
            <a:endParaRPr sz="2900"/>
          </a:p>
        </p:txBody>
      </p:sp>
      <p:sp>
        <p:nvSpPr>
          <p:cNvPr id="114" name="Google Shape;114;p9"/>
          <p:cNvSpPr txBox="1">
            <a:spLocks noGrp="1"/>
          </p:cNvSpPr>
          <p:nvPr>
            <p:ph type="body" idx="4294967295"/>
          </p:nvPr>
        </p:nvSpPr>
        <p:spPr>
          <a:xfrm>
            <a:off x="138900" y="4017975"/>
            <a:ext cx="4433100" cy="1473000"/>
          </a:xfrm>
          <a:prstGeom prst="rect">
            <a:avLst/>
          </a:prstGeom>
        </p:spPr>
        <p:txBody>
          <a:bodyPr spcFirstLastPara="1" wrap="square" lIns="91425" tIns="45700" rIns="91425" bIns="45700" anchor="t" anchorCtr="0">
            <a:normAutofit fontScale="62500" lnSpcReduction="20000"/>
          </a:bodyPr>
          <a:lstStyle/>
          <a:p>
            <a:pPr marL="0" lvl="0" indent="0" algn="l" rtl="0">
              <a:spcBef>
                <a:spcPts val="600"/>
              </a:spcBef>
              <a:spcAft>
                <a:spcPts val="0"/>
              </a:spcAft>
              <a:buNone/>
            </a:pPr>
            <a:r>
              <a:rPr lang="en-US" sz="2900"/>
              <a:t>American Revolution</a:t>
            </a:r>
            <a:endParaRPr sz="2900"/>
          </a:p>
          <a:p>
            <a:pPr marL="0" lvl="0" indent="0" algn="l" rtl="0">
              <a:spcBef>
                <a:spcPts val="600"/>
              </a:spcBef>
              <a:spcAft>
                <a:spcPts val="0"/>
              </a:spcAft>
              <a:buNone/>
            </a:pPr>
            <a:r>
              <a:rPr lang="en-US" sz="2900"/>
              <a:t>World War I</a:t>
            </a:r>
            <a:endParaRPr sz="2900"/>
          </a:p>
          <a:p>
            <a:pPr marL="0" lvl="0" indent="0" algn="l" rtl="0">
              <a:spcBef>
                <a:spcPts val="600"/>
              </a:spcBef>
              <a:spcAft>
                <a:spcPts val="0"/>
              </a:spcAft>
              <a:buNone/>
            </a:pPr>
            <a:r>
              <a:rPr lang="en-US" sz="2900"/>
              <a:t>World War II</a:t>
            </a:r>
            <a:endParaRPr sz="2900"/>
          </a:p>
          <a:p>
            <a:pPr marL="0" lvl="0" indent="0" algn="l" rtl="0">
              <a:spcBef>
                <a:spcPts val="600"/>
              </a:spcBef>
              <a:spcAft>
                <a:spcPts val="0"/>
              </a:spcAft>
              <a:buNone/>
            </a:pPr>
            <a:r>
              <a:rPr lang="en-US" sz="2900"/>
              <a:t>Cold War (formerly Vietnam War - more on that later!)</a:t>
            </a:r>
            <a:endParaRPr sz="2900"/>
          </a:p>
        </p:txBody>
      </p:sp>
      <p:pic>
        <p:nvPicPr>
          <p:cNvPr id="111" name="Google Shape;111;p9" descr="WWII Footlocker"/>
          <p:cNvPicPr preferRelativeResize="0"/>
          <p:nvPr/>
        </p:nvPicPr>
        <p:blipFill>
          <a:blip r:embed="rId3">
            <a:alphaModFix/>
          </a:blip>
          <a:stretch>
            <a:fillRect/>
          </a:stretch>
        </p:blipFill>
        <p:spPr>
          <a:xfrm>
            <a:off x="245550" y="912825"/>
            <a:ext cx="4051999" cy="3038999"/>
          </a:xfrm>
          <a:prstGeom prst="rect">
            <a:avLst/>
          </a:prstGeom>
          <a:noFill/>
          <a:ln>
            <a:noFill/>
          </a:ln>
        </p:spPr>
      </p:pic>
      <p:pic>
        <p:nvPicPr>
          <p:cNvPr id="112" name="Google Shape;112;p9" descr="Rev War Footlocker"/>
          <p:cNvPicPr preferRelativeResize="0"/>
          <p:nvPr/>
        </p:nvPicPr>
        <p:blipFill>
          <a:blip r:embed="rId4">
            <a:alphaModFix/>
          </a:blip>
          <a:stretch>
            <a:fillRect/>
          </a:stretch>
        </p:blipFill>
        <p:spPr>
          <a:xfrm>
            <a:off x="4785775" y="2385750"/>
            <a:ext cx="4051999" cy="303899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Programming Librarian">
      <a:dk1>
        <a:srgbClr val="000000"/>
      </a:dk1>
      <a:lt1>
        <a:srgbClr val="FFFFFF"/>
      </a:lt1>
      <a:dk2>
        <a:srgbClr val="043B5B"/>
      </a:dk2>
      <a:lt2>
        <a:srgbClr val="EEECE1"/>
      </a:lt2>
      <a:accent1>
        <a:srgbClr val="043B5B"/>
      </a:accent1>
      <a:accent2>
        <a:srgbClr val="41B3D3"/>
      </a:accent2>
      <a:accent3>
        <a:srgbClr val="DA0000"/>
      </a:accent3>
      <a:accent4>
        <a:srgbClr val="178576"/>
      </a:accent4>
      <a:accent5>
        <a:srgbClr val="FFC120"/>
      </a:accent5>
      <a:accent6>
        <a:srgbClr val="8ED2FA"/>
      </a:accent6>
      <a:hlink>
        <a:srgbClr val="41B3D3"/>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3601</Words>
  <Application>Microsoft Office PowerPoint</Application>
  <PresentationFormat>On-screen Show (4:3)</PresentationFormat>
  <Paragraphs>197</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Calibri</vt:lpstr>
      <vt:lpstr>Arial</vt:lpstr>
      <vt:lpstr>Century Schoolbook</vt:lpstr>
      <vt:lpstr>Noto Sans Symbols</vt:lpstr>
      <vt:lpstr>Office Theme</vt:lpstr>
      <vt:lpstr>Hands-On History: Bringing History Alive with Historical Artifacts</vt:lpstr>
      <vt:lpstr>Welcome and Announcements</vt:lpstr>
      <vt:lpstr>About the Classroom</vt:lpstr>
      <vt:lpstr>Anne Link</vt:lpstr>
      <vt:lpstr>Today’s Presenters</vt:lpstr>
      <vt:lpstr>Hands-On History: Bringing History Alive with Historical Artifacts </vt:lpstr>
      <vt:lpstr>Learning Outcomes</vt:lpstr>
      <vt:lpstr>About Our School/Library</vt:lpstr>
      <vt:lpstr>What We’ve Made</vt:lpstr>
      <vt:lpstr>How We Started</vt:lpstr>
      <vt:lpstr>Choosing Topics</vt:lpstr>
      <vt:lpstr>Choosing Topics 1</vt:lpstr>
      <vt:lpstr>Choosing Topics 2</vt:lpstr>
      <vt:lpstr>Finding Artifacts - Purchasing</vt:lpstr>
      <vt:lpstr>Finding Artifacts - Replicating</vt:lpstr>
      <vt:lpstr>Finding Artifacts – Replicating 2</vt:lpstr>
      <vt:lpstr>Community Partnerships</vt:lpstr>
      <vt:lpstr>Getting Teachers on Board</vt:lpstr>
      <vt:lpstr>Teacher Materials</vt:lpstr>
      <vt:lpstr>Google Sites</vt:lpstr>
      <vt:lpstr>Teaching Guide</vt:lpstr>
      <vt:lpstr>Lesson Suggestions</vt:lpstr>
      <vt:lpstr>Lessons</vt:lpstr>
      <vt:lpstr>Spotify Playlist</vt:lpstr>
      <vt:lpstr>Supplemental Books</vt:lpstr>
      <vt:lpstr>Inventory and Feedback Survey</vt:lpstr>
      <vt:lpstr>Looking Forward…</vt:lpstr>
      <vt:lpstr>Questions?</vt:lpstr>
      <vt:lpstr>ProgrammingLibrarian.org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Samantha Oakley</dc:creator>
  <cp:lastModifiedBy>Em Gallaugher</cp:lastModifiedBy>
  <cp:revision>1</cp:revision>
  <dcterms:created xsi:type="dcterms:W3CDTF">2017-07-27T15:55:41Z</dcterms:created>
  <dcterms:modified xsi:type="dcterms:W3CDTF">2025-11-03T20:46:21Z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0x010100A2D446C99695A4459B8EA458A76BC200</vt:lpwstr>
  </property>
  <property fmtid="{D5CDD505-2E9C-101B-9397-08002B2CF9AE}" pid="3" name="MediaServiceImageTags">
    <vt:lpwstr/>
  </property>
</Properties>
</file>