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sldIdLst>
    <p:sldId id="256" r:id="rId2"/>
    <p:sldId id="265" r:id="rId3"/>
    <p:sldId id="267" r:id="rId4"/>
    <p:sldId id="257" r:id="rId5"/>
    <p:sldId id="266" r:id="rId6"/>
    <p:sldId id="259" r:id="rId7"/>
    <p:sldId id="268" r:id="rId8"/>
    <p:sldId id="260" r:id="rId9"/>
  </p:sldIdLst>
  <p:sldSz cx="9144000" cy="5143500" type="screen16x9"/>
  <p:notesSz cx="5143500" cy="9144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59843" autoAdjust="0"/>
  </p:normalViewPr>
  <p:slideViewPr>
    <p:cSldViewPr snapToGrid="0">
      <p:cViewPr varScale="1">
        <p:scale>
          <a:sx n="82" d="100"/>
          <a:sy n="82" d="100"/>
        </p:scale>
        <p:origin x="188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1635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programminglibrarian.or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4FF77-E4F8-EBD4-F2DE-D5FB52AC32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517318-E90D-C212-8B3C-B4FDC7AF7E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9CA95A-D928-44C0-23F9-3B38D953286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CD5811B-B1CD-F7D5-1F96-0C5E26149E0D}"/>
              </a:ext>
            </a:extLst>
          </p:cNvPr>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3119676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6C1A87-62EC-EFF5-340C-A9CC3B79AA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B98461-FE80-7A91-3583-652EDB91499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A18945-0344-692C-8527-85B2AC194E65}"/>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In an environment of fragmented workforce development initiatives at all levels of government that often do not deliver measurable or meaningful results, my collaborator and I see that libraries, already embedded in communities and trusted, are an underutilized strategic player in workforce development initiatives that can deliver bottom-up prosperity to economically discouraged communities.</a:t>
            </a:r>
          </a:p>
          <a:p>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OPL Elmhurst is a small branch embedded in a more economically depressed community in deep East Oakland, and we executed this with a limited budget, and limited outreach efforts. </a:t>
            </a:r>
          </a:p>
          <a:p>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We wanted a minimum of 50 people to show up, hopefully 100. We ended up in the high 100's. Participants came from as far as Dublin and Sacramento, and everyone I talked to was not just supportive but actively enthusiastic about bringing more events like this to the community.  </a:t>
            </a:r>
          </a:p>
          <a:p>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 plumber who was not contacted by me directly showed up the day of to volunteer his time to talk about his career journey and his union Local 342 the union that trains HVAC technicians, and at every turn participants shared their stories about their job search and their intent to follow up with union representatives. When other orgs and employers started hearing about this career fair they spontaneously volunteered to show up to table too. </a:t>
            </a:r>
          </a:p>
          <a:p>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We are going to write up a toolkit to submit to </a:t>
            </a:r>
            <a:r>
              <a:rPr lang="en-US" sz="1200" b="0" i="0" kern="1200" dirty="0">
                <a:solidFill>
                  <a:schemeClr val="tx1"/>
                </a:solidFill>
                <a:effectLst/>
                <a:latin typeface="+mn-lt"/>
                <a:ea typeface="+mn-ea"/>
                <a:cs typeface="+mn-cs"/>
                <a:hlinkClick r:id="rId3"/>
              </a:rPr>
              <a:t>programminglibrarian.org</a:t>
            </a:r>
            <a:r>
              <a:rPr lang="en-US" sz="1200" b="0" i="0" u="none" strike="noStrike" kern="1200" dirty="0">
                <a:solidFill>
                  <a:schemeClr val="tx1"/>
                </a:solidFill>
                <a:effectLst/>
                <a:latin typeface="+mn-lt"/>
                <a:ea typeface="+mn-ea"/>
                <a:cs typeface="+mn-cs"/>
              </a:rPr>
              <a:t> in the hopes of scaling this to libraries nationwide. </a:t>
            </a:r>
            <a:endParaRPr lang="en-US" sz="1200" b="0" i="0" kern="1200" dirty="0">
              <a:solidFill>
                <a:schemeClr val="tx1"/>
              </a:solidFill>
              <a:effectLst/>
              <a:latin typeface="+mn-lt"/>
              <a:ea typeface="+mn-ea"/>
              <a:cs typeface="+mn-cs"/>
            </a:endParaRPr>
          </a:p>
          <a:p>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 will present at a future Oakland Public Library Commissioner meeting end of Feb to not only debrief about the event, but urge OPL to find and invest more resources in targeted career fairs. </a:t>
            </a:r>
          </a:p>
          <a:p>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My emerging vision is to articulate a statewide skilled trades strategy incorporating libraries, technical/vocational programs, unions, industry, in California and other workforce development stakeholder to target investments and time to produce the skilled worker labor supply necessary to secure clean, reliable energy &amp; economic growth, especially in an environment of exponentially increasing electricity demand from data centers. </a:t>
            </a:r>
          </a:p>
          <a:p>
            <a:endParaRPr lang="en-US" dirty="0"/>
          </a:p>
        </p:txBody>
      </p:sp>
      <p:sp>
        <p:nvSpPr>
          <p:cNvPr id="4" name="Slide Number Placeholder 3">
            <a:extLst>
              <a:ext uri="{FF2B5EF4-FFF2-40B4-BE49-F238E27FC236}">
                <a16:creationId xmlns:a16="http://schemas.microsoft.com/office/drawing/2014/main" id="{0448DBD5-2074-4219-EE75-A71BDED68634}"/>
              </a:ext>
            </a:extLst>
          </p:cNvPr>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738066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D5C9B-2037-0C86-07D3-D6B6931329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0E758C-1323-6D87-C301-BF3C99AF65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A0F99C-267F-7750-885C-AEE3334D3FC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8B54EB0-AF42-A22F-C554-B65D944F9C9E}"/>
              </a:ext>
            </a:extLst>
          </p:cNvPr>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686369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31 feedback surveys</a:t>
            </a:r>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D509F-9306-E509-C229-8201CF698B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E2A85E-C956-CBC9-207C-DC20E02E88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66FB36-3B38-5F00-24CA-498CD0F065A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8D600EF-7240-3418-74E0-35F08D950370}"/>
              </a:ext>
            </a:extLst>
          </p:cNvPr>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803768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hyperlink" Target="mailto:Christina.jenq@gmail.com" TargetMode="Externa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hape 0"/>
          <p:cNvSpPr/>
          <p:nvPr/>
        </p:nvSpPr>
        <p:spPr>
          <a:xfrm>
            <a:off x="0" y="0"/>
            <a:ext cx="9144000" cy="5143500"/>
          </a:xfrm>
          <a:prstGeom prst="rect">
            <a:avLst/>
          </a:prstGeom>
          <a:solidFill>
            <a:srgbClr val="1E2A44">
              <a:alpha val="55000"/>
            </a:srgbClr>
          </a:solidFill>
          <a:ln/>
        </p:spPr>
        <p:txBody>
          <a:bodyPr/>
          <a:lstStyle/>
          <a:p>
            <a:endParaRPr lang="en-US"/>
          </a:p>
        </p:txBody>
      </p:sp>
      <p:sp>
        <p:nvSpPr>
          <p:cNvPr id="3" name="Text 1"/>
          <p:cNvSpPr/>
          <p:nvPr/>
        </p:nvSpPr>
        <p:spPr>
          <a:xfrm>
            <a:off x="731520" y="1097280"/>
            <a:ext cx="7680960" cy="1097280"/>
          </a:xfrm>
          <a:prstGeom prst="rect">
            <a:avLst/>
          </a:prstGeom>
          <a:noFill/>
          <a:ln/>
        </p:spPr>
        <p:txBody>
          <a:bodyPr wrap="square" lIns="0" tIns="0" rIns="0" bIns="0" rtlCol="0" anchor="ctr"/>
          <a:lstStyle/>
          <a:p>
            <a:pPr marL="0" indent="0" algn="ctr">
              <a:buNone/>
            </a:pPr>
            <a:r>
              <a:rPr lang="en-US" sz="4800" b="1" kern="0" spc="400" dirty="0">
                <a:solidFill>
                  <a:srgbClr val="FFFFFF"/>
                </a:solidFill>
                <a:latin typeface="Georgia" pitchFamily="34" charset="0"/>
                <a:ea typeface="Georgia" pitchFamily="34" charset="-122"/>
                <a:cs typeface="Georgia" pitchFamily="34" charset="-120"/>
              </a:rPr>
              <a:t>BUILDING FUTURES</a:t>
            </a:r>
            <a:endParaRPr lang="en-US" sz="4800" dirty="0"/>
          </a:p>
        </p:txBody>
      </p:sp>
      <p:sp>
        <p:nvSpPr>
          <p:cNvPr id="4" name="Text 2"/>
          <p:cNvSpPr/>
          <p:nvPr/>
        </p:nvSpPr>
        <p:spPr>
          <a:xfrm>
            <a:off x="731520" y="2194560"/>
            <a:ext cx="7680960" cy="640080"/>
          </a:xfrm>
          <a:prstGeom prst="rect">
            <a:avLst/>
          </a:prstGeom>
          <a:noFill/>
          <a:ln/>
        </p:spPr>
        <p:txBody>
          <a:bodyPr wrap="square" lIns="0" tIns="0" rIns="0" bIns="0" rtlCol="0" anchor="ctr"/>
          <a:lstStyle/>
          <a:p>
            <a:pPr marL="0" indent="0" algn="ctr">
              <a:buNone/>
            </a:pPr>
            <a:r>
              <a:rPr lang="en-US" sz="2800" dirty="0">
                <a:solidFill>
                  <a:srgbClr val="D4A843"/>
                </a:solidFill>
                <a:latin typeface="Calibri" pitchFamily="34" charset="0"/>
                <a:ea typeface="Calibri" pitchFamily="34" charset="-122"/>
                <a:cs typeface="Calibri" pitchFamily="34" charset="-120"/>
              </a:rPr>
              <a:t>OPL Elmhurst Skilled Trades Mini Career Fair,</a:t>
            </a:r>
          </a:p>
          <a:p>
            <a:pPr marL="0" indent="0" algn="ctr">
              <a:buNone/>
            </a:pPr>
            <a:r>
              <a:rPr lang="en-US" sz="2800" dirty="0">
                <a:solidFill>
                  <a:srgbClr val="D4A843"/>
                </a:solidFill>
                <a:latin typeface="Calibri" pitchFamily="34" charset="0"/>
                <a:ea typeface="Calibri" pitchFamily="34" charset="-122"/>
                <a:cs typeface="Calibri" pitchFamily="34" charset="-120"/>
              </a:rPr>
              <a:t>January 31, 2026</a:t>
            </a:r>
            <a:endParaRPr lang="en-US" sz="2800" dirty="0"/>
          </a:p>
        </p:txBody>
      </p:sp>
      <p:sp>
        <p:nvSpPr>
          <p:cNvPr id="5" name="Text 3"/>
          <p:cNvSpPr/>
          <p:nvPr/>
        </p:nvSpPr>
        <p:spPr>
          <a:xfrm>
            <a:off x="731520" y="3131820"/>
            <a:ext cx="7680960" cy="457200"/>
          </a:xfrm>
          <a:prstGeom prst="rect">
            <a:avLst/>
          </a:prstGeom>
          <a:noFill/>
          <a:ln/>
        </p:spPr>
        <p:txBody>
          <a:bodyPr wrap="square" lIns="0" tIns="0" rIns="0" bIns="0" rtlCol="0" anchor="ctr"/>
          <a:lstStyle/>
          <a:p>
            <a:pPr marL="0" indent="0" algn="ctr">
              <a:buNone/>
            </a:pPr>
            <a:r>
              <a:rPr lang="en-US" sz="1600" i="1" dirty="0">
                <a:solidFill>
                  <a:srgbClr val="FFFFFF"/>
                </a:solidFill>
                <a:latin typeface="Calibri" pitchFamily="34" charset="0"/>
                <a:ea typeface="Calibri" pitchFamily="34" charset="-122"/>
                <a:cs typeface="Calibri" pitchFamily="34" charset="-120"/>
              </a:rPr>
              <a:t>OPL Commission Meeting, April 27, 2026</a:t>
            </a:r>
          </a:p>
          <a:p>
            <a:pPr marL="0" indent="0" algn="ctr">
              <a:buNone/>
            </a:pPr>
            <a:endParaRPr lang="en-US" sz="1600" dirty="0"/>
          </a:p>
        </p:txBody>
      </p:sp>
      <p:sp>
        <p:nvSpPr>
          <p:cNvPr id="6" name="Shape 4"/>
          <p:cNvSpPr/>
          <p:nvPr/>
        </p:nvSpPr>
        <p:spPr>
          <a:xfrm>
            <a:off x="0" y="4229100"/>
            <a:ext cx="9144000" cy="914400"/>
          </a:xfrm>
          <a:prstGeom prst="rect">
            <a:avLst/>
          </a:prstGeom>
          <a:solidFill>
            <a:srgbClr val="1E2A44">
              <a:alpha val="80000"/>
            </a:srgbClr>
          </a:solidFill>
          <a:ln/>
        </p:spPr>
        <p:txBody>
          <a:bodyPr/>
          <a:lstStyle/>
          <a:p>
            <a:endParaRPr lang="en-US"/>
          </a:p>
        </p:txBody>
      </p:sp>
      <p:sp>
        <p:nvSpPr>
          <p:cNvPr id="7" name="Text 5"/>
          <p:cNvSpPr/>
          <p:nvPr/>
        </p:nvSpPr>
        <p:spPr>
          <a:xfrm>
            <a:off x="731520" y="4343400"/>
            <a:ext cx="7680960" cy="640080"/>
          </a:xfrm>
          <a:prstGeom prst="rect">
            <a:avLst/>
          </a:prstGeom>
          <a:noFill/>
          <a:ln/>
        </p:spPr>
        <p:txBody>
          <a:bodyPr wrap="square" lIns="0" tIns="0" rIns="0" bIns="0" rtlCol="0" anchor="ctr"/>
          <a:lstStyle/>
          <a:p>
            <a:pPr marL="0" indent="0" algn="ctr">
              <a:buNone/>
            </a:pPr>
            <a:r>
              <a:rPr lang="en-US" sz="1400" dirty="0">
                <a:solidFill>
                  <a:srgbClr val="F5EFE0"/>
                </a:solidFill>
                <a:latin typeface="Calibri" pitchFamily="34" charset="0"/>
                <a:ea typeface="Calibri" pitchFamily="34" charset="-122"/>
                <a:cs typeface="Calibri" pitchFamily="34" charset="-120"/>
              </a:rPr>
              <a:t>Hosted at OPL Elmhurst</a:t>
            </a:r>
            <a:endParaRPr lang="en-US" sz="1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E2A44"/>
        </a:solidFill>
        <a:effectLst/>
      </p:bgPr>
    </p:bg>
    <p:spTree>
      <p:nvGrpSpPr>
        <p:cNvPr id="1" name="">
          <a:extLst>
            <a:ext uri="{FF2B5EF4-FFF2-40B4-BE49-F238E27FC236}">
              <a16:creationId xmlns:a16="http://schemas.microsoft.com/office/drawing/2014/main" id="{BBF1D5EF-3779-25E9-4A60-9C75D07C5394}"/>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8D9C29E2-3439-6BBA-8E16-5CC8C741F1B8}"/>
              </a:ext>
            </a:extLst>
          </p:cNvPr>
          <p:cNvSpPr/>
          <p:nvPr/>
        </p:nvSpPr>
        <p:spPr>
          <a:xfrm>
            <a:off x="640080" y="365760"/>
            <a:ext cx="7863840" cy="640080"/>
          </a:xfrm>
          <a:prstGeom prst="rect">
            <a:avLst/>
          </a:prstGeom>
          <a:noFill/>
          <a:ln/>
        </p:spPr>
        <p:txBody>
          <a:bodyPr wrap="square" lIns="0" tIns="0" rIns="0" bIns="0" rtlCol="0" anchor="ctr"/>
          <a:lstStyle/>
          <a:p>
            <a:pPr marL="0" indent="0" algn="l">
              <a:buNone/>
            </a:pPr>
            <a:r>
              <a:rPr lang="en-US" sz="3600" b="1" dirty="0">
                <a:solidFill>
                  <a:srgbClr val="FFFFFF"/>
                </a:solidFill>
                <a:latin typeface="Georgia" pitchFamily="34" charset="0"/>
                <a:ea typeface="Georgia" pitchFamily="34" charset="-122"/>
                <a:cs typeface="Georgia" pitchFamily="34" charset="-120"/>
              </a:rPr>
              <a:t>About Ourselves and Our Vision</a:t>
            </a:r>
            <a:endParaRPr lang="en-US" sz="3600" dirty="0"/>
          </a:p>
        </p:txBody>
      </p:sp>
      <p:sp>
        <p:nvSpPr>
          <p:cNvPr id="3" name="Shape 1">
            <a:extLst>
              <a:ext uri="{FF2B5EF4-FFF2-40B4-BE49-F238E27FC236}">
                <a16:creationId xmlns:a16="http://schemas.microsoft.com/office/drawing/2014/main" id="{FEC695B7-53B1-2B78-9275-F6FAB51B7139}"/>
              </a:ext>
            </a:extLst>
          </p:cNvPr>
          <p:cNvSpPr/>
          <p:nvPr/>
        </p:nvSpPr>
        <p:spPr>
          <a:xfrm>
            <a:off x="640080" y="1051560"/>
            <a:ext cx="1097280" cy="54864"/>
          </a:xfrm>
          <a:prstGeom prst="rect">
            <a:avLst/>
          </a:prstGeom>
          <a:solidFill>
            <a:srgbClr val="D4A843"/>
          </a:solidFill>
          <a:ln/>
        </p:spPr>
        <p:txBody>
          <a:bodyPr/>
          <a:lstStyle/>
          <a:p>
            <a:endParaRPr lang="en-US"/>
          </a:p>
        </p:txBody>
      </p:sp>
      <p:sp>
        <p:nvSpPr>
          <p:cNvPr id="4" name="Text 2">
            <a:extLst>
              <a:ext uri="{FF2B5EF4-FFF2-40B4-BE49-F238E27FC236}">
                <a16:creationId xmlns:a16="http://schemas.microsoft.com/office/drawing/2014/main" id="{8C8D5D4F-DAD4-86EB-6D50-BF43F0ADB086}"/>
              </a:ext>
            </a:extLst>
          </p:cNvPr>
          <p:cNvSpPr/>
          <p:nvPr/>
        </p:nvSpPr>
        <p:spPr>
          <a:xfrm>
            <a:off x="640079" y="1217571"/>
            <a:ext cx="7936699" cy="2943682"/>
          </a:xfrm>
          <a:prstGeom prst="rect">
            <a:avLst/>
          </a:prstGeom>
          <a:noFill/>
          <a:ln/>
        </p:spPr>
        <p:txBody>
          <a:bodyPr wrap="square" lIns="0" tIns="0" rIns="0" bIns="0" rtlCol="0" anchor="ctr"/>
          <a:lstStyle/>
          <a:p>
            <a:pPr marL="0" indent="0" algn="l">
              <a:lnSpc>
                <a:spcPct val="130000"/>
              </a:lnSpc>
              <a:buNone/>
            </a:pPr>
            <a:r>
              <a:rPr lang="en-US" sz="2400" dirty="0">
                <a:solidFill>
                  <a:srgbClr val="F5EFE0"/>
                </a:solidFill>
                <a:latin typeface="Times New Roman" panose="02020603050405020304" pitchFamily="18" charset="0"/>
                <a:ea typeface="Calibri" pitchFamily="34" charset="-122"/>
                <a:cs typeface="Times New Roman" panose="02020603050405020304" pitchFamily="18" charset="0"/>
              </a:rPr>
              <a:t>Nichole Brown, OPL Elmhurst Branch Manager</a:t>
            </a:r>
          </a:p>
          <a:p>
            <a:pPr>
              <a:lnSpc>
                <a:spcPct val="130000"/>
              </a:lnSpc>
            </a:pPr>
            <a:r>
              <a:rPr lang="en-US" sz="2400" dirty="0">
                <a:solidFill>
                  <a:srgbClr val="F5EFE0"/>
                </a:solidFill>
                <a:latin typeface="Times New Roman" panose="02020603050405020304" pitchFamily="18" charset="0"/>
                <a:ea typeface="Calibri" pitchFamily="34" charset="-122"/>
                <a:cs typeface="Times New Roman" panose="02020603050405020304" pitchFamily="18" charset="0"/>
              </a:rPr>
              <a:t>Christina </a:t>
            </a:r>
            <a:r>
              <a:rPr lang="en-US" sz="2400" dirty="0" err="1">
                <a:solidFill>
                  <a:srgbClr val="F5EFE0"/>
                </a:solidFill>
                <a:latin typeface="Times New Roman" panose="02020603050405020304" pitchFamily="18" charset="0"/>
                <a:ea typeface="Calibri" pitchFamily="34" charset="-122"/>
                <a:cs typeface="Times New Roman" panose="02020603050405020304" pitchFamily="18" charset="0"/>
              </a:rPr>
              <a:t>Jenq</a:t>
            </a:r>
            <a:r>
              <a:rPr lang="en-US" sz="2400" dirty="0">
                <a:solidFill>
                  <a:srgbClr val="F5EFE0"/>
                </a:solidFill>
                <a:latin typeface="Times New Roman" panose="02020603050405020304" pitchFamily="18" charset="0"/>
                <a:ea typeface="Calibri" pitchFamily="34" charset="-122"/>
                <a:cs typeface="Times New Roman" panose="02020603050405020304" pitchFamily="18" charset="0"/>
              </a:rPr>
              <a:t>, PhD, Oakland community member</a:t>
            </a:r>
          </a:p>
          <a:p>
            <a:pPr>
              <a:lnSpc>
                <a:spcPct val="130000"/>
              </a:lnSpc>
            </a:pPr>
            <a:r>
              <a:rPr lang="en-US" sz="2400" dirty="0">
                <a:solidFill>
                  <a:srgbClr val="F5EFE0"/>
                </a:solidFill>
                <a:latin typeface="Times New Roman" panose="02020603050405020304" pitchFamily="18" charset="0"/>
                <a:ea typeface="Calibri" pitchFamily="34" charset="-122"/>
                <a:cs typeface="Times New Roman" panose="02020603050405020304" pitchFamily="18" charset="0"/>
              </a:rPr>
              <a:t>	Labor economist</a:t>
            </a:r>
          </a:p>
          <a:p>
            <a:pPr>
              <a:lnSpc>
                <a:spcPct val="130000"/>
              </a:lnSpc>
            </a:pPr>
            <a:r>
              <a:rPr lang="en-US" sz="2400" dirty="0">
                <a:solidFill>
                  <a:srgbClr val="F5EFE0"/>
                </a:solidFill>
                <a:latin typeface="Times New Roman" panose="02020603050405020304" pitchFamily="18" charset="0"/>
                <a:ea typeface="Calibri" pitchFamily="34" charset="-122"/>
                <a:cs typeface="Times New Roman" panose="02020603050405020304" pitchFamily="18" charset="0"/>
              </a:rPr>
              <a:t>	Workforce development interests</a:t>
            </a:r>
          </a:p>
          <a:p>
            <a:pPr marL="0" indent="0" algn="l">
              <a:lnSpc>
                <a:spcPct val="130000"/>
              </a:lnSpc>
              <a:buNone/>
            </a:pPr>
            <a:endParaRPr lang="en-US" sz="1400" dirty="0">
              <a:solidFill>
                <a:srgbClr val="F5EFE0"/>
              </a:solidFill>
              <a:latin typeface="Calibri" pitchFamily="34" charset="0"/>
              <a:ea typeface="Calibri" pitchFamily="34" charset="-122"/>
              <a:cs typeface="Calibri" pitchFamily="34" charset="-120"/>
            </a:endParaRPr>
          </a:p>
          <a:p>
            <a:pPr marL="0" indent="0" algn="l">
              <a:lnSpc>
                <a:spcPct val="130000"/>
              </a:lnSpc>
              <a:buNone/>
            </a:pPr>
            <a:endParaRPr lang="en-US" sz="1400" i="1" dirty="0">
              <a:solidFill>
                <a:srgbClr val="F5EFE0"/>
              </a:solidFill>
              <a:latin typeface="Calibri" pitchFamily="34" charset="0"/>
              <a:ea typeface="Calibri" pitchFamily="34" charset="-122"/>
              <a:cs typeface="Calibri" pitchFamily="34" charset="-120"/>
            </a:endParaRPr>
          </a:p>
          <a:p>
            <a:pPr marL="0" indent="0" algn="l">
              <a:lnSpc>
                <a:spcPct val="130000"/>
              </a:lnSpc>
              <a:buNone/>
            </a:pPr>
            <a:endParaRPr lang="en-US" sz="1400" dirty="0"/>
          </a:p>
        </p:txBody>
      </p:sp>
    </p:spTree>
    <p:extLst>
      <p:ext uri="{BB962C8B-B14F-4D97-AF65-F5344CB8AC3E}">
        <p14:creationId xmlns:p14="http://schemas.microsoft.com/office/powerpoint/2010/main" val="7912897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E2A44"/>
        </a:solidFill>
        <a:effectLst/>
      </p:bgPr>
    </p:bg>
    <p:spTree>
      <p:nvGrpSpPr>
        <p:cNvPr id="1" name="">
          <a:extLst>
            <a:ext uri="{FF2B5EF4-FFF2-40B4-BE49-F238E27FC236}">
              <a16:creationId xmlns:a16="http://schemas.microsoft.com/office/drawing/2014/main" id="{9D873D4D-0165-1B50-DAFD-65362B4B1012}"/>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71654D98-D432-8538-2327-79DA11FEB94E}"/>
              </a:ext>
            </a:extLst>
          </p:cNvPr>
          <p:cNvSpPr/>
          <p:nvPr/>
        </p:nvSpPr>
        <p:spPr>
          <a:xfrm>
            <a:off x="640080" y="365760"/>
            <a:ext cx="7863840" cy="640080"/>
          </a:xfrm>
          <a:prstGeom prst="rect">
            <a:avLst/>
          </a:prstGeom>
          <a:noFill/>
          <a:ln/>
        </p:spPr>
        <p:txBody>
          <a:bodyPr wrap="square" lIns="0" tIns="0" rIns="0" bIns="0" rtlCol="0" anchor="ctr"/>
          <a:lstStyle/>
          <a:p>
            <a:pPr marL="0" indent="0" algn="l">
              <a:buNone/>
            </a:pPr>
            <a:r>
              <a:rPr lang="en-US" sz="3600" b="1" dirty="0">
                <a:solidFill>
                  <a:srgbClr val="FFFFFF"/>
                </a:solidFill>
                <a:latin typeface="Georgia" pitchFamily="34" charset="0"/>
                <a:ea typeface="Georgia" pitchFamily="34" charset="-122"/>
                <a:cs typeface="Georgia" pitchFamily="34" charset="-120"/>
              </a:rPr>
              <a:t>Our Goals and Perspectives</a:t>
            </a:r>
            <a:endParaRPr lang="en-US" sz="3600" dirty="0"/>
          </a:p>
        </p:txBody>
      </p:sp>
      <p:sp>
        <p:nvSpPr>
          <p:cNvPr id="3" name="Shape 1">
            <a:extLst>
              <a:ext uri="{FF2B5EF4-FFF2-40B4-BE49-F238E27FC236}">
                <a16:creationId xmlns:a16="http://schemas.microsoft.com/office/drawing/2014/main" id="{18D3ED43-B329-DB17-0035-B3E1E9936218}"/>
              </a:ext>
            </a:extLst>
          </p:cNvPr>
          <p:cNvSpPr/>
          <p:nvPr/>
        </p:nvSpPr>
        <p:spPr>
          <a:xfrm>
            <a:off x="640080" y="1051560"/>
            <a:ext cx="1097280" cy="54864"/>
          </a:xfrm>
          <a:prstGeom prst="rect">
            <a:avLst/>
          </a:prstGeom>
          <a:solidFill>
            <a:srgbClr val="D4A843"/>
          </a:solidFill>
          <a:ln/>
        </p:spPr>
        <p:txBody>
          <a:bodyPr/>
          <a:lstStyle/>
          <a:p>
            <a:endParaRPr lang="en-US"/>
          </a:p>
        </p:txBody>
      </p:sp>
      <p:sp>
        <p:nvSpPr>
          <p:cNvPr id="4" name="Text 2">
            <a:extLst>
              <a:ext uri="{FF2B5EF4-FFF2-40B4-BE49-F238E27FC236}">
                <a16:creationId xmlns:a16="http://schemas.microsoft.com/office/drawing/2014/main" id="{7285F783-525C-836C-C252-0481F56CC2D5}"/>
              </a:ext>
            </a:extLst>
          </p:cNvPr>
          <p:cNvSpPr/>
          <p:nvPr/>
        </p:nvSpPr>
        <p:spPr>
          <a:xfrm>
            <a:off x="640079" y="1217571"/>
            <a:ext cx="7936699" cy="2943682"/>
          </a:xfrm>
          <a:prstGeom prst="rect">
            <a:avLst/>
          </a:prstGeom>
          <a:noFill/>
          <a:ln/>
        </p:spPr>
        <p:txBody>
          <a:bodyPr wrap="square" lIns="0" tIns="0" rIns="0" bIns="0" rtlCol="0" anchor="ctr"/>
          <a:lstStyle/>
          <a:p>
            <a:pPr marL="0" indent="0" algn="l">
              <a:lnSpc>
                <a:spcPct val="130000"/>
              </a:lnSpc>
              <a:buNone/>
            </a:pPr>
            <a:endParaRPr lang="en-US" sz="1400" dirty="0">
              <a:solidFill>
                <a:srgbClr val="F5EFE0"/>
              </a:solidFill>
              <a:latin typeface="Calibri" pitchFamily="34" charset="0"/>
              <a:ea typeface="Calibri" pitchFamily="34" charset="-122"/>
              <a:cs typeface="Calibri" pitchFamily="34" charset="-120"/>
            </a:endParaRPr>
          </a:p>
          <a:p>
            <a:pPr marL="0" indent="0" algn="l">
              <a:lnSpc>
                <a:spcPct val="130000"/>
              </a:lnSpc>
              <a:buNone/>
            </a:pPr>
            <a:endParaRPr lang="en-US" sz="1400" i="1" dirty="0">
              <a:solidFill>
                <a:srgbClr val="F5EFE0"/>
              </a:solidFill>
              <a:latin typeface="Calibri" pitchFamily="34" charset="0"/>
              <a:ea typeface="Calibri" pitchFamily="34" charset="-122"/>
              <a:cs typeface="Calibri" pitchFamily="34" charset="-120"/>
            </a:endParaRPr>
          </a:p>
          <a:p>
            <a:pPr marL="0" indent="0" algn="l">
              <a:lnSpc>
                <a:spcPct val="130000"/>
              </a:lnSpc>
              <a:buNone/>
            </a:pPr>
            <a:endParaRPr lang="en-US" sz="1400" dirty="0"/>
          </a:p>
        </p:txBody>
      </p:sp>
      <p:sp>
        <p:nvSpPr>
          <p:cNvPr id="5" name="Text 2">
            <a:extLst>
              <a:ext uri="{FF2B5EF4-FFF2-40B4-BE49-F238E27FC236}">
                <a16:creationId xmlns:a16="http://schemas.microsoft.com/office/drawing/2014/main" id="{C69D7328-2448-5B69-F2CD-48A282ECBF37}"/>
              </a:ext>
            </a:extLst>
          </p:cNvPr>
          <p:cNvSpPr/>
          <p:nvPr/>
        </p:nvSpPr>
        <p:spPr>
          <a:xfrm>
            <a:off x="707238" y="2113889"/>
            <a:ext cx="7936699" cy="1735077"/>
          </a:xfrm>
          <a:prstGeom prst="rect">
            <a:avLst/>
          </a:prstGeom>
          <a:noFill/>
          <a:ln/>
        </p:spPr>
        <p:txBody>
          <a:bodyPr wrap="square" lIns="0" tIns="0" rIns="0" bIns="0" rtlCol="0" anchor="ctr"/>
          <a:lstStyle/>
          <a:p>
            <a:pPr marL="285750" indent="-285750" algn="l">
              <a:lnSpc>
                <a:spcPct val="130000"/>
              </a:lnSpc>
              <a:buFont typeface="Arial" panose="020B0604020202020204" pitchFamily="34" charset="0"/>
              <a:buChar char="•"/>
            </a:pPr>
            <a:r>
              <a:rPr lang="en-US" sz="2400" dirty="0">
                <a:solidFill>
                  <a:srgbClr val="F5EFE0"/>
                </a:solidFill>
                <a:latin typeface="Times New Roman" panose="02020603050405020304" pitchFamily="18" charset="0"/>
                <a:ea typeface="Calibri" pitchFamily="34" charset="-122"/>
                <a:cs typeface="Times New Roman" panose="02020603050405020304" pitchFamily="18" charset="0"/>
              </a:rPr>
              <a:t>Community prosperity</a:t>
            </a:r>
          </a:p>
          <a:p>
            <a:pPr marL="285750" indent="-285750" algn="l">
              <a:lnSpc>
                <a:spcPct val="130000"/>
              </a:lnSpc>
              <a:buFont typeface="Arial" panose="020B0604020202020204" pitchFamily="34" charset="0"/>
              <a:buChar char="•"/>
            </a:pPr>
            <a:r>
              <a:rPr lang="en-US" sz="2400" dirty="0">
                <a:solidFill>
                  <a:srgbClr val="F5EFE0"/>
                </a:solidFill>
                <a:latin typeface="Times New Roman" panose="02020603050405020304" pitchFamily="18" charset="0"/>
                <a:ea typeface="Calibri" pitchFamily="34" charset="-122"/>
                <a:cs typeface="Times New Roman" panose="02020603050405020304" pitchFamily="18" charset="0"/>
              </a:rPr>
              <a:t>National perspective</a:t>
            </a:r>
          </a:p>
          <a:p>
            <a:pPr marL="742950" lvl="1" indent="-285750">
              <a:lnSpc>
                <a:spcPct val="130000"/>
              </a:lnSpc>
              <a:buFont typeface="Arial" panose="020B0604020202020204" pitchFamily="34" charset="0"/>
              <a:buChar char="•"/>
            </a:pPr>
            <a:r>
              <a:rPr lang="en-US" sz="2000" dirty="0">
                <a:solidFill>
                  <a:srgbClr val="F5EFE0"/>
                </a:solidFill>
                <a:latin typeface="Times New Roman" panose="02020603050405020304" pitchFamily="18" charset="0"/>
                <a:ea typeface="Calibri" pitchFamily="34" charset="-122"/>
                <a:cs typeface="Times New Roman" panose="02020603050405020304" pitchFamily="18" charset="0"/>
              </a:rPr>
              <a:t>Major shortages of skilled tradespeople</a:t>
            </a:r>
            <a:endParaRPr lang="en-US" sz="1400" dirty="0">
              <a:solidFill>
                <a:srgbClr val="F5EFE0"/>
              </a:solidFill>
              <a:latin typeface="Times New Roman" panose="02020603050405020304" pitchFamily="18" charset="0"/>
              <a:ea typeface="Calibri" pitchFamily="34" charset="-122"/>
              <a:cs typeface="Times New Roman" panose="02020603050405020304" pitchFamily="18" charset="0"/>
            </a:endParaRPr>
          </a:p>
          <a:p>
            <a:pPr marL="285750" indent="-285750" algn="l">
              <a:lnSpc>
                <a:spcPct val="130000"/>
              </a:lnSpc>
              <a:buFont typeface="Arial" panose="020B0604020202020204" pitchFamily="34" charset="0"/>
              <a:buChar char="•"/>
            </a:pPr>
            <a:endParaRPr lang="en-US" sz="1600" b="1" dirty="0">
              <a:solidFill>
                <a:srgbClr val="F5EFE0"/>
              </a:solidFill>
              <a:latin typeface="Times New Roman" panose="02020603050405020304" pitchFamily="18" charset="0"/>
              <a:ea typeface="Calibri" pitchFamily="34" charset="-122"/>
              <a:cs typeface="Times New Roman" panose="02020603050405020304" pitchFamily="18" charset="0"/>
            </a:endParaRPr>
          </a:p>
          <a:p>
            <a:pPr marL="285750" indent="-285750" algn="l">
              <a:lnSpc>
                <a:spcPct val="130000"/>
              </a:lnSpc>
              <a:buFont typeface="Arial" panose="020B0604020202020204" pitchFamily="34" charset="0"/>
              <a:buChar char="•"/>
            </a:pPr>
            <a:r>
              <a:rPr lang="en-US" sz="2400" dirty="0">
                <a:solidFill>
                  <a:srgbClr val="F5EFE0"/>
                </a:solidFill>
                <a:latin typeface="Times New Roman" panose="02020603050405020304" pitchFamily="18" charset="0"/>
                <a:ea typeface="Calibri" pitchFamily="34" charset="-122"/>
                <a:cs typeface="Times New Roman" panose="02020603050405020304" pitchFamily="18" charset="0"/>
              </a:rPr>
              <a:t>A local library is a strategic venue to fill this need</a:t>
            </a:r>
          </a:p>
          <a:p>
            <a:pPr marL="800100" lvl="1" indent="-342900">
              <a:lnSpc>
                <a:spcPct val="130000"/>
              </a:lnSpc>
              <a:buFont typeface="Arial" panose="020B0604020202020204" pitchFamily="34" charset="0"/>
              <a:buChar char="•"/>
            </a:pPr>
            <a:r>
              <a:rPr lang="en-US" sz="2000" dirty="0">
                <a:solidFill>
                  <a:srgbClr val="F5EFE0"/>
                </a:solidFill>
                <a:latin typeface="Times New Roman" panose="02020603050405020304" pitchFamily="18" charset="0"/>
                <a:ea typeface="Calibri" pitchFamily="34" charset="-122"/>
                <a:cs typeface="Times New Roman" panose="02020603050405020304" pitchFamily="18" charset="0"/>
              </a:rPr>
              <a:t>Trusted role in the community</a:t>
            </a:r>
          </a:p>
          <a:p>
            <a:pPr marL="800100" lvl="1" indent="-342900">
              <a:lnSpc>
                <a:spcPct val="130000"/>
              </a:lnSpc>
              <a:buFont typeface="Arial" panose="020B0604020202020204" pitchFamily="34" charset="0"/>
              <a:buChar char="•"/>
            </a:pPr>
            <a:r>
              <a:rPr lang="en-US" sz="2000" dirty="0">
                <a:solidFill>
                  <a:srgbClr val="F5EFE0"/>
                </a:solidFill>
                <a:latin typeface="Times New Roman" panose="02020603050405020304" pitchFamily="18" charset="0"/>
                <a:ea typeface="Calibri" pitchFamily="34" charset="-122"/>
                <a:cs typeface="Times New Roman" panose="02020603050405020304" pitchFamily="18" charset="0"/>
              </a:rPr>
              <a:t>Welcoming, easy-to-access space for people from all backgrounds to explore career paths</a:t>
            </a:r>
          </a:p>
        </p:txBody>
      </p:sp>
    </p:spTree>
    <p:extLst>
      <p:ext uri="{BB962C8B-B14F-4D97-AF65-F5344CB8AC3E}">
        <p14:creationId xmlns:p14="http://schemas.microsoft.com/office/powerpoint/2010/main" val="3727364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2">
    <p:bg>
      <p:bgPr>
        <a:solidFill>
          <a:srgbClr val="1E2A44"/>
        </a:solidFill>
        <a:effectLst/>
      </p:bgPr>
    </p:bg>
    <p:spTree>
      <p:nvGrpSpPr>
        <p:cNvPr id="1" name=""/>
        <p:cNvGrpSpPr/>
        <p:nvPr/>
      </p:nvGrpSpPr>
      <p:grpSpPr>
        <a:xfrm>
          <a:off x="0" y="0"/>
          <a:ext cx="0" cy="0"/>
          <a:chOff x="0" y="0"/>
          <a:chExt cx="0" cy="0"/>
        </a:xfrm>
      </p:grpSpPr>
      <p:sp>
        <p:nvSpPr>
          <p:cNvPr id="2" name="Text 0"/>
          <p:cNvSpPr/>
          <p:nvPr/>
        </p:nvSpPr>
        <p:spPr>
          <a:xfrm>
            <a:off x="439597" y="111269"/>
            <a:ext cx="7863840" cy="640080"/>
          </a:xfrm>
          <a:prstGeom prst="rect">
            <a:avLst/>
          </a:prstGeom>
          <a:noFill/>
          <a:ln/>
        </p:spPr>
        <p:txBody>
          <a:bodyPr wrap="square" lIns="0" tIns="0" rIns="0" bIns="0" rtlCol="0" anchor="ctr"/>
          <a:lstStyle/>
          <a:p>
            <a:pPr marL="0" indent="0" algn="l">
              <a:buNone/>
            </a:pPr>
            <a:r>
              <a:rPr lang="en-US" sz="3600" b="1" dirty="0">
                <a:solidFill>
                  <a:srgbClr val="FFFFFF"/>
                </a:solidFill>
                <a:latin typeface="Georgia" pitchFamily="34" charset="0"/>
                <a:ea typeface="Georgia" pitchFamily="34" charset="-122"/>
                <a:cs typeface="Georgia" pitchFamily="34" charset="-120"/>
              </a:rPr>
              <a:t>About the Event</a:t>
            </a:r>
            <a:endParaRPr lang="en-US" sz="3600" dirty="0"/>
          </a:p>
        </p:txBody>
      </p:sp>
      <p:sp>
        <p:nvSpPr>
          <p:cNvPr id="3" name="Shape 1"/>
          <p:cNvSpPr/>
          <p:nvPr/>
        </p:nvSpPr>
        <p:spPr>
          <a:xfrm>
            <a:off x="640080" y="1051560"/>
            <a:ext cx="1097280" cy="54864"/>
          </a:xfrm>
          <a:prstGeom prst="rect">
            <a:avLst/>
          </a:prstGeom>
          <a:solidFill>
            <a:srgbClr val="D4A843"/>
          </a:solidFill>
          <a:ln/>
        </p:spPr>
        <p:txBody>
          <a:bodyPr/>
          <a:lstStyle/>
          <a:p>
            <a:endParaRPr lang="en-US"/>
          </a:p>
        </p:txBody>
      </p:sp>
      <p:pic>
        <p:nvPicPr>
          <p:cNvPr id="6" name="Image 0" descr="preencoded.png"/>
          <p:cNvPicPr>
            <a:picLocks noChangeAspect="1"/>
          </p:cNvPicPr>
          <p:nvPr/>
        </p:nvPicPr>
        <p:blipFill>
          <a:blip r:embed="rId3"/>
          <a:stretch>
            <a:fillRect/>
          </a:stretch>
        </p:blipFill>
        <p:spPr>
          <a:xfrm>
            <a:off x="1531620" y="2788920"/>
            <a:ext cx="411480" cy="411480"/>
          </a:xfrm>
          <a:prstGeom prst="rect">
            <a:avLst/>
          </a:prstGeom>
        </p:spPr>
      </p:pic>
      <p:sp>
        <p:nvSpPr>
          <p:cNvPr id="7" name="Text 4"/>
          <p:cNvSpPr/>
          <p:nvPr/>
        </p:nvSpPr>
        <p:spPr>
          <a:xfrm>
            <a:off x="548640" y="3291840"/>
            <a:ext cx="2377440" cy="320040"/>
          </a:xfrm>
          <a:prstGeom prst="rect">
            <a:avLst/>
          </a:prstGeom>
          <a:noFill/>
          <a:ln/>
        </p:spPr>
        <p:txBody>
          <a:bodyPr wrap="square" lIns="0" tIns="0" rIns="0" bIns="0" rtlCol="0" anchor="ctr"/>
          <a:lstStyle/>
          <a:p>
            <a:pPr marL="0" indent="0" algn="ctr">
              <a:buNone/>
            </a:pPr>
            <a:r>
              <a:rPr lang="en-US" sz="1100" b="1" kern="0" spc="300" dirty="0">
                <a:solidFill>
                  <a:srgbClr val="D4A843"/>
                </a:solidFill>
                <a:latin typeface="Calibri" pitchFamily="34" charset="0"/>
                <a:ea typeface="Calibri" pitchFamily="34" charset="-122"/>
                <a:cs typeface="Calibri" pitchFamily="34" charset="-120"/>
              </a:rPr>
              <a:t>DATE</a:t>
            </a:r>
            <a:endParaRPr lang="en-US" sz="1100" dirty="0"/>
          </a:p>
        </p:txBody>
      </p:sp>
      <p:pic>
        <p:nvPicPr>
          <p:cNvPr id="27" name="Picture 26">
            <a:extLst>
              <a:ext uri="{FF2B5EF4-FFF2-40B4-BE49-F238E27FC236}">
                <a16:creationId xmlns:a16="http://schemas.microsoft.com/office/drawing/2014/main" id="{1B48D41C-2FAD-6729-573B-3160000ED4BE}"/>
              </a:ext>
            </a:extLst>
          </p:cNvPr>
          <p:cNvPicPr>
            <a:picLocks noChangeAspect="1"/>
          </p:cNvPicPr>
          <p:nvPr/>
        </p:nvPicPr>
        <p:blipFill>
          <a:blip r:embed="rId4"/>
          <a:stretch>
            <a:fillRect/>
          </a:stretch>
        </p:blipFill>
        <p:spPr>
          <a:xfrm>
            <a:off x="280581" y="3797882"/>
            <a:ext cx="1318163" cy="1234349"/>
          </a:xfrm>
          <a:prstGeom prst="rect">
            <a:avLst/>
          </a:prstGeom>
        </p:spPr>
      </p:pic>
      <p:pic>
        <p:nvPicPr>
          <p:cNvPr id="3074" name="Picture 2">
            <a:extLst>
              <a:ext uri="{FF2B5EF4-FFF2-40B4-BE49-F238E27FC236}">
                <a16:creationId xmlns:a16="http://schemas.microsoft.com/office/drawing/2014/main" id="{21BE6AFE-DC69-12EC-1A07-A983D1B9934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6364"/>
          <a:stretch>
            <a:fillRect/>
          </a:stretch>
        </p:blipFill>
        <p:spPr bwMode="auto">
          <a:xfrm>
            <a:off x="395588" y="990014"/>
            <a:ext cx="6117449" cy="225231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1C476CEF-3731-3E71-9253-0983CFBD5D5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2589" y="3695743"/>
            <a:ext cx="2186981" cy="133648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A66581D1-A39B-C81E-62DB-9EE51A8FC0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74255" y="3344843"/>
            <a:ext cx="2143667" cy="782001"/>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03B7802F-E4A6-AD1B-D630-80A765A7DBA4}"/>
              </a:ext>
            </a:extLst>
          </p:cNvPr>
          <p:cNvGrpSpPr/>
          <p:nvPr/>
        </p:nvGrpSpPr>
        <p:grpSpPr>
          <a:xfrm>
            <a:off x="6644241" y="2499788"/>
            <a:ext cx="1936277" cy="1495084"/>
            <a:chOff x="6262326" y="2454753"/>
            <a:chExt cx="1936277" cy="1495084"/>
          </a:xfrm>
        </p:grpSpPr>
        <p:sp>
          <p:nvSpPr>
            <p:cNvPr id="20" name="TextBox 19">
              <a:extLst>
                <a:ext uri="{FF2B5EF4-FFF2-40B4-BE49-F238E27FC236}">
                  <a16:creationId xmlns:a16="http://schemas.microsoft.com/office/drawing/2014/main" id="{AC5C2AD3-9E4E-B863-18B5-A8A325FBC0F5}"/>
                </a:ext>
              </a:extLst>
            </p:cNvPr>
            <p:cNvSpPr txBox="1"/>
            <p:nvPr/>
          </p:nvSpPr>
          <p:spPr>
            <a:xfrm>
              <a:off x="6262326" y="2454753"/>
              <a:ext cx="1936277" cy="1414012"/>
            </a:xfrm>
            <a:prstGeom prst="rect">
              <a:avLst/>
            </a:prstGeom>
            <a:solidFill>
              <a:schemeClr val="bg1"/>
            </a:solidFill>
          </p:spPr>
          <p:txBody>
            <a:bodyPr wrap="square" rtlCol="0">
              <a:spAutoFit/>
            </a:bodyPr>
            <a:lstStyle/>
            <a:p>
              <a:endParaRPr lang="en-US" dirty="0"/>
            </a:p>
          </p:txBody>
        </p:sp>
        <p:pic>
          <p:nvPicPr>
            <p:cNvPr id="3080" name="Picture 8">
              <a:extLst>
                <a:ext uri="{FF2B5EF4-FFF2-40B4-BE49-F238E27FC236}">
                  <a16:creationId xmlns:a16="http://schemas.microsoft.com/office/drawing/2014/main" id="{1985D420-6D03-E2A3-D054-1AF363AED4B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65215" y="2535825"/>
              <a:ext cx="1760181" cy="1414012"/>
            </a:xfrm>
            <a:prstGeom prst="rect">
              <a:avLst/>
            </a:prstGeom>
            <a:noFill/>
            <a:extLst>
              <a:ext uri="{909E8E84-426E-40DD-AFC4-6F175D3DCCD1}">
                <a14:hiddenFill xmlns:a14="http://schemas.microsoft.com/office/drawing/2010/main">
                  <a:solidFill>
                    <a:srgbClr val="FFFFFF"/>
                  </a:solidFill>
                </a14:hiddenFill>
              </a:ext>
            </a:extLst>
          </p:spPr>
        </p:pic>
      </p:grpSp>
      <p:pic>
        <p:nvPicPr>
          <p:cNvPr id="3082" name="Picture 10">
            <a:extLst>
              <a:ext uri="{FF2B5EF4-FFF2-40B4-BE49-F238E27FC236}">
                <a16:creationId xmlns:a16="http://schemas.microsoft.com/office/drawing/2014/main" id="{FEAA050A-EAB0-033C-7792-41954632123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63682" y="1652767"/>
            <a:ext cx="2409393" cy="719392"/>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5EE2E902-BFA1-FA89-E70C-6DB2914747D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65332" y="4122501"/>
            <a:ext cx="3881484" cy="1020999"/>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UA Lcoal 342">
            <a:extLst>
              <a:ext uri="{FF2B5EF4-FFF2-40B4-BE49-F238E27FC236}">
                <a16:creationId xmlns:a16="http://schemas.microsoft.com/office/drawing/2014/main" id="{7C88908B-DDBC-3520-08BC-4951860AF9F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63679" y="-65366"/>
            <a:ext cx="1666875" cy="16859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E2A44"/>
        </a:solidFill>
        <a:effectLst/>
      </p:bgPr>
    </p:bg>
    <p:spTree>
      <p:nvGrpSpPr>
        <p:cNvPr id="1" name="">
          <a:extLst>
            <a:ext uri="{FF2B5EF4-FFF2-40B4-BE49-F238E27FC236}">
              <a16:creationId xmlns:a16="http://schemas.microsoft.com/office/drawing/2014/main" id="{C65B8C12-53E9-88C6-69A8-C38AA4E0B6DB}"/>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DE024B67-83C2-8A9F-7B97-46A9859E2F38}"/>
              </a:ext>
            </a:extLst>
          </p:cNvPr>
          <p:cNvSpPr/>
          <p:nvPr/>
        </p:nvSpPr>
        <p:spPr>
          <a:xfrm>
            <a:off x="640080" y="365760"/>
            <a:ext cx="7863840" cy="640080"/>
          </a:xfrm>
          <a:prstGeom prst="rect">
            <a:avLst/>
          </a:prstGeom>
          <a:noFill/>
          <a:ln/>
        </p:spPr>
        <p:txBody>
          <a:bodyPr wrap="square" lIns="0" tIns="0" rIns="0" bIns="0" rtlCol="0" anchor="ctr"/>
          <a:lstStyle/>
          <a:p>
            <a:pPr marL="0" indent="0" algn="l">
              <a:buNone/>
            </a:pPr>
            <a:r>
              <a:rPr lang="en-US" sz="3600" b="1" dirty="0">
                <a:solidFill>
                  <a:srgbClr val="FFFFFF"/>
                </a:solidFill>
                <a:latin typeface="Georgia" pitchFamily="34" charset="0"/>
                <a:ea typeface="Georgia" pitchFamily="34" charset="-122"/>
                <a:cs typeface="Georgia" pitchFamily="34" charset="-120"/>
              </a:rPr>
              <a:t>About the Event</a:t>
            </a:r>
            <a:endParaRPr lang="en-US" sz="3600" dirty="0"/>
          </a:p>
        </p:txBody>
      </p:sp>
      <p:sp>
        <p:nvSpPr>
          <p:cNvPr id="3" name="Shape 1">
            <a:extLst>
              <a:ext uri="{FF2B5EF4-FFF2-40B4-BE49-F238E27FC236}">
                <a16:creationId xmlns:a16="http://schemas.microsoft.com/office/drawing/2014/main" id="{867D9E27-18C0-5329-D1A8-92754D59F2D8}"/>
              </a:ext>
            </a:extLst>
          </p:cNvPr>
          <p:cNvSpPr/>
          <p:nvPr/>
        </p:nvSpPr>
        <p:spPr>
          <a:xfrm>
            <a:off x="640080" y="1051560"/>
            <a:ext cx="1097280" cy="54864"/>
          </a:xfrm>
          <a:prstGeom prst="rect">
            <a:avLst/>
          </a:prstGeom>
          <a:solidFill>
            <a:srgbClr val="D4A843"/>
          </a:solidFill>
          <a:ln/>
        </p:spPr>
        <p:txBody>
          <a:bodyPr/>
          <a:lstStyle/>
          <a:p>
            <a:endParaRPr lang="en-US"/>
          </a:p>
        </p:txBody>
      </p:sp>
      <p:pic>
        <p:nvPicPr>
          <p:cNvPr id="19" name="Picture 18">
            <a:extLst>
              <a:ext uri="{FF2B5EF4-FFF2-40B4-BE49-F238E27FC236}">
                <a16:creationId xmlns:a16="http://schemas.microsoft.com/office/drawing/2014/main" id="{315D73F2-A253-2C91-1FE1-1647376BBBED}"/>
              </a:ext>
            </a:extLst>
          </p:cNvPr>
          <p:cNvPicPr>
            <a:picLocks noChangeAspect="1"/>
          </p:cNvPicPr>
          <p:nvPr/>
        </p:nvPicPr>
        <p:blipFill>
          <a:blip r:embed="rId3"/>
          <a:stretch>
            <a:fillRect/>
          </a:stretch>
        </p:blipFill>
        <p:spPr>
          <a:xfrm>
            <a:off x="6823553" y="1810920"/>
            <a:ext cx="2280652" cy="3040869"/>
          </a:xfrm>
          <a:prstGeom prst="rect">
            <a:avLst/>
          </a:prstGeom>
        </p:spPr>
      </p:pic>
      <p:pic>
        <p:nvPicPr>
          <p:cNvPr id="21" name="Picture 20">
            <a:extLst>
              <a:ext uri="{FF2B5EF4-FFF2-40B4-BE49-F238E27FC236}">
                <a16:creationId xmlns:a16="http://schemas.microsoft.com/office/drawing/2014/main" id="{C3815518-73E9-5968-9316-F7B2BC5B3CE1}"/>
              </a:ext>
            </a:extLst>
          </p:cNvPr>
          <p:cNvPicPr>
            <a:picLocks noChangeAspect="1"/>
          </p:cNvPicPr>
          <p:nvPr/>
        </p:nvPicPr>
        <p:blipFill>
          <a:blip r:embed="rId4"/>
          <a:srcRect t="18003" b="12826"/>
          <a:stretch>
            <a:fillRect/>
          </a:stretch>
        </p:blipFill>
        <p:spPr>
          <a:xfrm>
            <a:off x="3530729" y="2996154"/>
            <a:ext cx="2328328" cy="2147346"/>
          </a:xfrm>
          <a:prstGeom prst="rect">
            <a:avLst/>
          </a:prstGeom>
        </p:spPr>
      </p:pic>
      <p:sp>
        <p:nvSpPr>
          <p:cNvPr id="25" name="Text 2"/>
          <p:cNvSpPr/>
          <p:nvPr/>
        </p:nvSpPr>
        <p:spPr>
          <a:xfrm>
            <a:off x="222531" y="1358088"/>
            <a:ext cx="2745696" cy="688046"/>
          </a:xfrm>
          <a:prstGeom prst="rect">
            <a:avLst/>
          </a:prstGeom>
          <a:noFill/>
          <a:ln/>
        </p:spPr>
        <p:txBody>
          <a:bodyPr wrap="square" lIns="0" tIns="0" rIns="0" bIns="0" rtlCol="0" anchor="ctr"/>
          <a:lstStyle/>
          <a:p>
            <a:pPr marL="0" indent="0" algn="l">
              <a:lnSpc>
                <a:spcPct val="130000"/>
              </a:lnSpc>
              <a:buNone/>
            </a:pPr>
            <a:r>
              <a:rPr lang="en-US" sz="2000" dirty="0">
                <a:solidFill>
                  <a:srgbClr val="F5EFE0"/>
                </a:solidFill>
                <a:latin typeface="Times New Roman" panose="02020603050405020304" pitchFamily="18" charset="0"/>
                <a:ea typeface="Calibri" pitchFamily="34" charset="-122"/>
                <a:cs typeface="Times New Roman" panose="02020603050405020304" pitchFamily="18" charset="0"/>
              </a:rPr>
              <a:t>Almost 200 participants!</a:t>
            </a:r>
            <a:endParaRPr lang="en-US" sz="1600" dirty="0">
              <a:solidFill>
                <a:srgbClr val="F5EFE0"/>
              </a:solidFill>
              <a:latin typeface="Calibri" pitchFamily="34" charset="0"/>
              <a:ea typeface="Calibri" pitchFamily="34" charset="-122"/>
              <a:cs typeface="Calibri" pitchFamily="34" charset="-120"/>
            </a:endParaRPr>
          </a:p>
          <a:p>
            <a:pPr marL="0" indent="0" algn="l">
              <a:lnSpc>
                <a:spcPct val="130000"/>
              </a:lnSpc>
              <a:buNone/>
            </a:pPr>
            <a:endParaRPr lang="en-US" sz="1600" dirty="0"/>
          </a:p>
        </p:txBody>
      </p:sp>
      <p:pic>
        <p:nvPicPr>
          <p:cNvPr id="27" name="Picture 26">
            <a:extLst>
              <a:ext uri="{FF2B5EF4-FFF2-40B4-BE49-F238E27FC236}">
                <a16:creationId xmlns:a16="http://schemas.microsoft.com/office/drawing/2014/main" id="{8F3E4699-CF0F-F77A-23AE-D616408D8D2C}"/>
              </a:ext>
            </a:extLst>
          </p:cNvPr>
          <p:cNvPicPr>
            <a:picLocks noChangeAspect="1"/>
          </p:cNvPicPr>
          <p:nvPr/>
        </p:nvPicPr>
        <p:blipFill>
          <a:blip r:embed="rId5"/>
          <a:stretch>
            <a:fillRect/>
          </a:stretch>
        </p:blipFill>
        <p:spPr>
          <a:xfrm>
            <a:off x="222531" y="2498966"/>
            <a:ext cx="3308198" cy="2481149"/>
          </a:xfrm>
          <a:prstGeom prst="rect">
            <a:avLst/>
          </a:prstGeom>
        </p:spPr>
      </p:pic>
      <p:pic>
        <p:nvPicPr>
          <p:cNvPr id="29" name="Picture 28">
            <a:extLst>
              <a:ext uri="{FF2B5EF4-FFF2-40B4-BE49-F238E27FC236}">
                <a16:creationId xmlns:a16="http://schemas.microsoft.com/office/drawing/2014/main" id="{1B3BB865-347A-5FCD-DDF7-BBB3F5956608}"/>
              </a:ext>
            </a:extLst>
          </p:cNvPr>
          <p:cNvPicPr>
            <a:picLocks noChangeAspect="1"/>
          </p:cNvPicPr>
          <p:nvPr/>
        </p:nvPicPr>
        <p:blipFill>
          <a:blip r:embed="rId6"/>
          <a:srcRect t="23031"/>
          <a:stretch>
            <a:fillRect/>
          </a:stretch>
        </p:blipFill>
        <p:spPr>
          <a:xfrm>
            <a:off x="3660244" y="1045769"/>
            <a:ext cx="3033793" cy="1751307"/>
          </a:xfrm>
          <a:prstGeom prst="rect">
            <a:avLst/>
          </a:prstGeom>
        </p:spPr>
      </p:pic>
    </p:spTree>
    <p:extLst>
      <p:ext uri="{BB962C8B-B14F-4D97-AF65-F5344CB8AC3E}">
        <p14:creationId xmlns:p14="http://schemas.microsoft.com/office/powerpoint/2010/main" val="11937639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4">
    <p:bg>
      <p:bgPr>
        <a:solidFill>
          <a:srgbClr val="F5EFE0"/>
        </a:solidFill>
        <a:effectLst/>
      </p:bgPr>
    </p:bg>
    <p:spTree>
      <p:nvGrpSpPr>
        <p:cNvPr id="1" name=""/>
        <p:cNvGrpSpPr/>
        <p:nvPr/>
      </p:nvGrpSpPr>
      <p:grpSpPr>
        <a:xfrm>
          <a:off x="0" y="0"/>
          <a:ext cx="0" cy="0"/>
          <a:chOff x="0" y="0"/>
          <a:chExt cx="0" cy="0"/>
        </a:xfrm>
      </p:grpSpPr>
      <p:sp>
        <p:nvSpPr>
          <p:cNvPr id="2" name="Text 0"/>
          <p:cNvSpPr/>
          <p:nvPr/>
        </p:nvSpPr>
        <p:spPr>
          <a:xfrm>
            <a:off x="640080" y="320040"/>
            <a:ext cx="7863840" cy="640080"/>
          </a:xfrm>
          <a:prstGeom prst="rect">
            <a:avLst/>
          </a:prstGeom>
          <a:noFill/>
          <a:ln/>
        </p:spPr>
        <p:txBody>
          <a:bodyPr wrap="square" lIns="0" tIns="0" rIns="0" bIns="0" rtlCol="0" anchor="ctr"/>
          <a:lstStyle/>
          <a:p>
            <a:pPr marL="0" indent="0" algn="ctr">
              <a:buNone/>
            </a:pPr>
            <a:r>
              <a:rPr lang="en-US" sz="3600" b="1" dirty="0">
                <a:solidFill>
                  <a:srgbClr val="1E2A44"/>
                </a:solidFill>
                <a:latin typeface="Georgia" pitchFamily="34" charset="0"/>
                <a:ea typeface="Georgia" pitchFamily="34" charset="-122"/>
                <a:cs typeface="Georgia" pitchFamily="34" charset="-120"/>
              </a:rPr>
              <a:t>Need and Impact</a:t>
            </a:r>
            <a:endParaRPr lang="en-US" sz="3600" dirty="0"/>
          </a:p>
        </p:txBody>
      </p:sp>
      <p:sp>
        <p:nvSpPr>
          <p:cNvPr id="3" name="Shape 1"/>
          <p:cNvSpPr/>
          <p:nvPr/>
        </p:nvSpPr>
        <p:spPr>
          <a:xfrm>
            <a:off x="4023360" y="960120"/>
            <a:ext cx="1097280" cy="45720"/>
          </a:xfrm>
          <a:prstGeom prst="rect">
            <a:avLst/>
          </a:prstGeom>
          <a:solidFill>
            <a:srgbClr val="D4A843"/>
          </a:solidFill>
          <a:ln/>
        </p:spPr>
        <p:txBody>
          <a:bodyPr/>
          <a:lstStyle/>
          <a:p>
            <a:endParaRPr lang="en-US"/>
          </a:p>
        </p:txBody>
      </p:sp>
      <p:sp>
        <p:nvSpPr>
          <p:cNvPr id="4" name="Shape 2"/>
          <p:cNvSpPr/>
          <p:nvPr/>
        </p:nvSpPr>
        <p:spPr>
          <a:xfrm>
            <a:off x="548100" y="1167332"/>
            <a:ext cx="3856725" cy="3543300"/>
          </a:xfrm>
          <a:prstGeom prst="rect">
            <a:avLst/>
          </a:prstGeom>
          <a:solidFill>
            <a:srgbClr val="FFFFFF"/>
          </a:solidFill>
          <a:ln/>
          <a:effectLst>
            <a:outerShdw blurRad="101600" dist="38100" dir="8100000" algn="bl" rotWithShape="0">
              <a:srgbClr val="000000">
                <a:alpha val="12000"/>
              </a:srgbClr>
            </a:outerShdw>
          </a:effectLst>
        </p:spPr>
        <p:txBody>
          <a:bodyPr/>
          <a:lstStyle/>
          <a:p>
            <a:endParaRPr lang="en-US"/>
          </a:p>
        </p:txBody>
      </p:sp>
      <p:sp>
        <p:nvSpPr>
          <p:cNvPr id="5" name="Shape 3"/>
          <p:cNvSpPr/>
          <p:nvPr/>
        </p:nvSpPr>
        <p:spPr>
          <a:xfrm>
            <a:off x="868680" y="1554480"/>
            <a:ext cx="502920" cy="502920"/>
          </a:xfrm>
          <a:prstGeom prst="ellipse">
            <a:avLst/>
          </a:prstGeom>
          <a:solidFill>
            <a:srgbClr val="1E2A44"/>
          </a:solidFill>
          <a:ln/>
        </p:spPr>
        <p:txBody>
          <a:bodyPr/>
          <a:lstStyle/>
          <a:p>
            <a:endParaRPr lang="en-US"/>
          </a:p>
        </p:txBody>
      </p:sp>
      <p:pic>
        <p:nvPicPr>
          <p:cNvPr id="6" name="Image 0" descr="preencoded.png"/>
          <p:cNvPicPr>
            <a:picLocks noChangeAspect="1"/>
          </p:cNvPicPr>
          <p:nvPr/>
        </p:nvPicPr>
        <p:blipFill>
          <a:blip r:embed="rId3"/>
          <a:stretch>
            <a:fillRect/>
          </a:stretch>
        </p:blipFill>
        <p:spPr>
          <a:xfrm>
            <a:off x="941832" y="1627632"/>
            <a:ext cx="356616" cy="356616"/>
          </a:xfrm>
          <a:prstGeom prst="rect">
            <a:avLst/>
          </a:prstGeom>
        </p:spPr>
      </p:pic>
      <p:sp>
        <p:nvSpPr>
          <p:cNvPr id="7" name="Text 4"/>
          <p:cNvSpPr/>
          <p:nvPr/>
        </p:nvSpPr>
        <p:spPr>
          <a:xfrm>
            <a:off x="1554480" y="1508760"/>
            <a:ext cx="2468880" cy="365760"/>
          </a:xfrm>
          <a:prstGeom prst="rect">
            <a:avLst/>
          </a:prstGeom>
          <a:noFill/>
          <a:ln/>
        </p:spPr>
        <p:txBody>
          <a:bodyPr wrap="square" lIns="0" tIns="0" rIns="0" bIns="0" rtlCol="0" anchor="ctr"/>
          <a:lstStyle/>
          <a:p>
            <a:pPr marL="0" indent="0" algn="l">
              <a:buNone/>
            </a:pPr>
            <a:r>
              <a:rPr lang="en-US" sz="1600" b="1" dirty="0">
                <a:solidFill>
                  <a:srgbClr val="1E2A44"/>
                </a:solidFill>
                <a:latin typeface="Georgia" pitchFamily="34" charset="0"/>
                <a:ea typeface="Georgia" pitchFamily="34" charset="-122"/>
                <a:cs typeface="Georgia" pitchFamily="34" charset="-120"/>
              </a:rPr>
              <a:t>Demonstrated Need</a:t>
            </a:r>
            <a:endParaRPr lang="en-US" sz="1600" dirty="0"/>
          </a:p>
        </p:txBody>
      </p:sp>
      <p:sp>
        <p:nvSpPr>
          <p:cNvPr id="8" name="Text 5"/>
          <p:cNvSpPr/>
          <p:nvPr/>
        </p:nvSpPr>
        <p:spPr>
          <a:xfrm>
            <a:off x="798164" y="2261668"/>
            <a:ext cx="3387540" cy="2236984"/>
          </a:xfrm>
          <a:prstGeom prst="rect">
            <a:avLst/>
          </a:prstGeom>
          <a:noFill/>
          <a:ln/>
        </p:spPr>
        <p:txBody>
          <a:bodyPr wrap="square" lIns="0" tIns="0" rIns="0" bIns="0" rtlCol="0" anchor="ctr"/>
          <a:lstStyle/>
          <a:p>
            <a:pPr marL="0" indent="0" algn="l">
              <a:buNone/>
            </a:pPr>
            <a:r>
              <a:rPr lang="en-US" sz="1600" dirty="0">
                <a:latin typeface="Times New Roman" panose="02020603050405020304" pitchFamily="18" charset="0"/>
                <a:ea typeface="Calibri" pitchFamily="34" charset="-122"/>
                <a:cs typeface="Times New Roman" panose="02020603050405020304" pitchFamily="18" charset="0"/>
              </a:rPr>
              <a:t>Participants traveled from as far as Dublin and Sacramento</a:t>
            </a:r>
          </a:p>
          <a:p>
            <a:pPr marL="0" indent="0" algn="l">
              <a:buNone/>
            </a:pPr>
            <a:endParaRPr lang="en-US" sz="1600" dirty="0">
              <a:latin typeface="Times New Roman" panose="02020603050405020304" pitchFamily="18" charset="0"/>
              <a:ea typeface="Calibri" pitchFamily="34" charset="-122"/>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“My husband has been unemployed for 7 months and this is the first fair I felt we got </a:t>
            </a:r>
            <a:r>
              <a:rPr lang="en-US" sz="1600" i="1" dirty="0">
                <a:latin typeface="Times New Roman" panose="02020603050405020304" pitchFamily="18" charset="0"/>
                <a:cs typeface="Times New Roman" panose="02020603050405020304" pitchFamily="18" charset="0"/>
              </a:rPr>
              <a:t>real</a:t>
            </a:r>
            <a:r>
              <a:rPr lang="en-US" sz="1600" dirty="0">
                <a:latin typeface="Times New Roman" panose="02020603050405020304" pitchFamily="18" charset="0"/>
                <a:cs typeface="Times New Roman" panose="02020603050405020304" pitchFamily="18" charset="0"/>
              </a:rPr>
              <a:t> tangible information we can use! Thank you!”</a:t>
            </a:r>
          </a:p>
          <a:p>
            <a:pPr marL="0" indent="0" algn="l">
              <a:lnSpc>
                <a:spcPct val="130000"/>
              </a:lnSpc>
              <a:buNone/>
            </a:pPr>
            <a:endParaRPr lang="en-US" sz="1000" dirty="0">
              <a:latin typeface="Times New Roman" panose="02020603050405020304" pitchFamily="18" charset="0"/>
              <a:ea typeface="Calibri" pitchFamily="34" charset="-122"/>
              <a:cs typeface="Times New Roman" panose="02020603050405020304" pitchFamily="18" charset="0"/>
            </a:endParaRPr>
          </a:p>
        </p:txBody>
      </p:sp>
      <p:sp>
        <p:nvSpPr>
          <p:cNvPr id="9" name="Shape 6"/>
          <p:cNvSpPr/>
          <p:nvPr/>
        </p:nvSpPr>
        <p:spPr>
          <a:xfrm>
            <a:off x="4572000" y="1185229"/>
            <a:ext cx="4070938" cy="3540126"/>
          </a:xfrm>
          <a:prstGeom prst="rect">
            <a:avLst/>
          </a:prstGeom>
          <a:solidFill>
            <a:srgbClr val="FFFFFF"/>
          </a:solidFill>
          <a:ln/>
          <a:effectLst>
            <a:outerShdw blurRad="101600" dist="38100" dir="8100000" algn="bl" rotWithShape="0">
              <a:srgbClr val="000000">
                <a:alpha val="12000"/>
              </a:srgbClr>
            </a:outerShdw>
          </a:effectLst>
        </p:spPr>
        <p:txBody>
          <a:bodyPr/>
          <a:lstStyle/>
          <a:p>
            <a:endParaRPr lang="en-US"/>
          </a:p>
        </p:txBody>
      </p:sp>
      <p:sp>
        <p:nvSpPr>
          <p:cNvPr id="10" name="Shape 7"/>
          <p:cNvSpPr/>
          <p:nvPr/>
        </p:nvSpPr>
        <p:spPr>
          <a:xfrm>
            <a:off x="5074920" y="1554480"/>
            <a:ext cx="502920" cy="502920"/>
          </a:xfrm>
          <a:prstGeom prst="ellipse">
            <a:avLst/>
          </a:prstGeom>
          <a:solidFill>
            <a:srgbClr val="1E2A44"/>
          </a:solidFill>
          <a:ln/>
        </p:spPr>
        <p:txBody>
          <a:bodyPr/>
          <a:lstStyle/>
          <a:p>
            <a:endParaRPr lang="en-US"/>
          </a:p>
        </p:txBody>
      </p:sp>
      <p:pic>
        <p:nvPicPr>
          <p:cNvPr id="11" name="Image 1" descr="preencoded.png"/>
          <p:cNvPicPr>
            <a:picLocks noChangeAspect="1"/>
          </p:cNvPicPr>
          <p:nvPr/>
        </p:nvPicPr>
        <p:blipFill>
          <a:blip r:embed="rId4"/>
          <a:stretch>
            <a:fillRect/>
          </a:stretch>
        </p:blipFill>
        <p:spPr>
          <a:xfrm>
            <a:off x="5148072" y="1627632"/>
            <a:ext cx="356616" cy="356616"/>
          </a:xfrm>
          <a:prstGeom prst="rect">
            <a:avLst/>
          </a:prstGeom>
        </p:spPr>
      </p:pic>
      <p:sp>
        <p:nvSpPr>
          <p:cNvPr id="12" name="Text 8"/>
          <p:cNvSpPr/>
          <p:nvPr/>
        </p:nvSpPr>
        <p:spPr>
          <a:xfrm>
            <a:off x="5806440" y="1508760"/>
            <a:ext cx="2468880" cy="365760"/>
          </a:xfrm>
          <a:prstGeom prst="rect">
            <a:avLst/>
          </a:prstGeom>
          <a:noFill/>
          <a:ln/>
        </p:spPr>
        <p:txBody>
          <a:bodyPr wrap="square" lIns="0" tIns="0" rIns="0" bIns="0" rtlCol="0" anchor="ctr"/>
          <a:lstStyle/>
          <a:p>
            <a:pPr marL="0" indent="0" algn="l">
              <a:buNone/>
            </a:pPr>
            <a:r>
              <a:rPr lang="en-US" sz="1600" b="1" dirty="0">
                <a:solidFill>
                  <a:srgbClr val="1E2A44"/>
                </a:solidFill>
                <a:latin typeface="Georgia" pitchFamily="34" charset="0"/>
                <a:ea typeface="Georgia" pitchFamily="34" charset="-122"/>
                <a:cs typeface="Georgia" pitchFamily="34" charset="-120"/>
              </a:rPr>
              <a:t>Useful information</a:t>
            </a:r>
            <a:endParaRPr lang="en-US" sz="1600" dirty="0"/>
          </a:p>
        </p:txBody>
      </p:sp>
      <p:sp>
        <p:nvSpPr>
          <p:cNvPr id="13" name="Text 9"/>
          <p:cNvSpPr/>
          <p:nvPr/>
        </p:nvSpPr>
        <p:spPr>
          <a:xfrm>
            <a:off x="4920712" y="2267786"/>
            <a:ext cx="3533821" cy="2162408"/>
          </a:xfrm>
          <a:prstGeom prst="rect">
            <a:avLst/>
          </a:prstGeom>
          <a:noFill/>
          <a:ln/>
        </p:spPr>
        <p:txBody>
          <a:bodyPr wrap="square" lIns="0" tIns="0" rIns="0" bIns="0" rtlCol="0" anchor="ctr"/>
          <a:lstStyle/>
          <a:p>
            <a:r>
              <a:rPr lang="en-US" sz="2000" dirty="0">
                <a:latin typeface="Times New Roman" panose="02020603050405020304" pitchFamily="18" charset="0"/>
                <a:ea typeface="Calibri" pitchFamily="34" charset="-122"/>
                <a:cs typeface="Times New Roman" panose="02020603050405020304" pitchFamily="18" charset="0"/>
              </a:rPr>
              <a:t>All feedback surveys: </a:t>
            </a:r>
          </a:p>
          <a:p>
            <a:pPr marL="285750" indent="-285750">
              <a:buFont typeface="Arial" panose="020B0604020202020204" pitchFamily="34" charset="0"/>
              <a:buChar char="•"/>
            </a:pPr>
            <a:r>
              <a:rPr lang="en-US" sz="2000" dirty="0">
                <a:latin typeface="Times New Roman" panose="02020603050405020304" pitchFamily="18" charset="0"/>
                <a:ea typeface="Calibri" pitchFamily="34" charset="-122"/>
                <a:cs typeface="Times New Roman" panose="02020603050405020304" pitchFamily="18" charset="0"/>
              </a:rPr>
              <a:t>Learned something new about skilled trades</a:t>
            </a:r>
          </a:p>
          <a:p>
            <a:pPr marL="285750" indent="-285750">
              <a:buFont typeface="Arial" panose="020B0604020202020204" pitchFamily="34" charset="0"/>
              <a:buChar char="•"/>
            </a:pPr>
            <a:r>
              <a:rPr lang="en-US" sz="2000" dirty="0">
                <a:latin typeface="Times New Roman" panose="02020603050405020304" pitchFamily="18" charset="0"/>
                <a:ea typeface="Calibri" pitchFamily="34" charset="-122"/>
                <a:cs typeface="Times New Roman" panose="02020603050405020304" pitchFamily="18" charset="0"/>
              </a:rPr>
              <a:t>Make at least one meaningful connection</a:t>
            </a:r>
          </a:p>
          <a:p>
            <a:pPr marL="285750" indent="-285750">
              <a:buFont typeface="Arial" panose="020B0604020202020204" pitchFamily="34" charset="0"/>
              <a:buChar char="•"/>
            </a:pPr>
            <a:r>
              <a:rPr lang="en-US" sz="2000" dirty="0">
                <a:latin typeface="Times New Roman" panose="02020603050405020304" pitchFamily="18" charset="0"/>
                <a:ea typeface="Calibri" pitchFamily="34" charset="-122"/>
                <a:cs typeface="Times New Roman" panose="02020603050405020304" pitchFamily="18" charset="0"/>
              </a:rPr>
              <a:t>Recommend this trade fair to others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E2A44"/>
        </a:solidFill>
        <a:effectLst/>
      </p:bgPr>
    </p:bg>
    <p:spTree>
      <p:nvGrpSpPr>
        <p:cNvPr id="1" name="">
          <a:extLst>
            <a:ext uri="{FF2B5EF4-FFF2-40B4-BE49-F238E27FC236}">
              <a16:creationId xmlns:a16="http://schemas.microsoft.com/office/drawing/2014/main" id="{2329EEDC-9CF8-CA6E-A036-72F86700D990}"/>
            </a:ext>
          </a:extLst>
        </p:cNvPr>
        <p:cNvGrpSpPr/>
        <p:nvPr/>
      </p:nvGrpSpPr>
      <p:grpSpPr>
        <a:xfrm>
          <a:off x="0" y="0"/>
          <a:ext cx="0" cy="0"/>
          <a:chOff x="0" y="0"/>
          <a:chExt cx="0" cy="0"/>
        </a:xfrm>
      </p:grpSpPr>
      <p:sp>
        <p:nvSpPr>
          <p:cNvPr id="2" name="Text 0">
            <a:extLst>
              <a:ext uri="{FF2B5EF4-FFF2-40B4-BE49-F238E27FC236}">
                <a16:creationId xmlns:a16="http://schemas.microsoft.com/office/drawing/2014/main" id="{40238580-061D-245A-E11C-1BE2E008FBD4}"/>
              </a:ext>
            </a:extLst>
          </p:cNvPr>
          <p:cNvSpPr/>
          <p:nvPr/>
        </p:nvSpPr>
        <p:spPr>
          <a:xfrm>
            <a:off x="640080" y="352191"/>
            <a:ext cx="7863840" cy="640080"/>
          </a:xfrm>
          <a:prstGeom prst="rect">
            <a:avLst/>
          </a:prstGeom>
          <a:noFill/>
          <a:ln/>
        </p:spPr>
        <p:txBody>
          <a:bodyPr wrap="square" lIns="0" tIns="0" rIns="0" bIns="0" rtlCol="0" anchor="ctr"/>
          <a:lstStyle/>
          <a:p>
            <a:pPr marL="0" indent="0" algn="l">
              <a:buNone/>
            </a:pPr>
            <a:r>
              <a:rPr lang="en-US" sz="3600" b="1" dirty="0">
                <a:solidFill>
                  <a:srgbClr val="FFFFFF"/>
                </a:solidFill>
                <a:latin typeface="Georgia" pitchFamily="34" charset="0"/>
                <a:ea typeface="Georgia" pitchFamily="34" charset="-122"/>
                <a:cs typeface="Georgia" pitchFamily="34" charset="-120"/>
              </a:rPr>
              <a:t>High Return on Investment</a:t>
            </a:r>
            <a:endParaRPr lang="en-US" sz="3600" dirty="0"/>
          </a:p>
        </p:txBody>
      </p:sp>
      <p:sp>
        <p:nvSpPr>
          <p:cNvPr id="3" name="Shape 1">
            <a:extLst>
              <a:ext uri="{FF2B5EF4-FFF2-40B4-BE49-F238E27FC236}">
                <a16:creationId xmlns:a16="http://schemas.microsoft.com/office/drawing/2014/main" id="{CC0F728F-1E16-B64D-42B7-2C371ED37B58}"/>
              </a:ext>
            </a:extLst>
          </p:cNvPr>
          <p:cNvSpPr/>
          <p:nvPr/>
        </p:nvSpPr>
        <p:spPr>
          <a:xfrm>
            <a:off x="640080" y="1051560"/>
            <a:ext cx="1097280" cy="54864"/>
          </a:xfrm>
          <a:prstGeom prst="rect">
            <a:avLst/>
          </a:prstGeom>
          <a:solidFill>
            <a:srgbClr val="D4A843"/>
          </a:solidFill>
          <a:ln/>
        </p:spPr>
        <p:txBody>
          <a:bodyPr/>
          <a:lstStyle/>
          <a:p>
            <a:endParaRPr lang="en-US"/>
          </a:p>
        </p:txBody>
      </p:sp>
      <p:sp>
        <p:nvSpPr>
          <p:cNvPr id="4" name="Text 2">
            <a:extLst>
              <a:ext uri="{FF2B5EF4-FFF2-40B4-BE49-F238E27FC236}">
                <a16:creationId xmlns:a16="http://schemas.microsoft.com/office/drawing/2014/main" id="{192E355E-C235-B6A6-902C-AB907C1117D1}"/>
              </a:ext>
            </a:extLst>
          </p:cNvPr>
          <p:cNvSpPr/>
          <p:nvPr/>
        </p:nvSpPr>
        <p:spPr>
          <a:xfrm>
            <a:off x="603650" y="1202460"/>
            <a:ext cx="7936699" cy="2943682"/>
          </a:xfrm>
          <a:prstGeom prst="rect">
            <a:avLst/>
          </a:prstGeom>
          <a:noFill/>
          <a:ln/>
        </p:spPr>
        <p:txBody>
          <a:bodyPr wrap="square" lIns="0" tIns="0" rIns="0" bIns="0" rtlCol="0" anchor="ctr"/>
          <a:lstStyle/>
          <a:p>
            <a:pPr marL="0" indent="0" algn="l">
              <a:lnSpc>
                <a:spcPct val="130000"/>
              </a:lnSpc>
              <a:buNone/>
            </a:pPr>
            <a:endParaRPr lang="en-US" sz="1400" dirty="0">
              <a:solidFill>
                <a:srgbClr val="F5EFE0"/>
              </a:solidFill>
              <a:latin typeface="Calibri" pitchFamily="34" charset="0"/>
              <a:ea typeface="Calibri" pitchFamily="34" charset="-122"/>
              <a:cs typeface="Calibri" pitchFamily="34" charset="-120"/>
            </a:endParaRPr>
          </a:p>
          <a:p>
            <a:pPr marL="0" indent="0" algn="l">
              <a:lnSpc>
                <a:spcPct val="130000"/>
              </a:lnSpc>
              <a:buNone/>
            </a:pPr>
            <a:endParaRPr lang="en-US" sz="1400" i="1" dirty="0">
              <a:solidFill>
                <a:srgbClr val="F5EFE0"/>
              </a:solidFill>
              <a:latin typeface="Calibri" pitchFamily="34" charset="0"/>
              <a:ea typeface="Calibri" pitchFamily="34" charset="-122"/>
              <a:cs typeface="Calibri" pitchFamily="34" charset="-120"/>
            </a:endParaRPr>
          </a:p>
          <a:p>
            <a:pPr marL="0" indent="0" algn="l">
              <a:lnSpc>
                <a:spcPct val="130000"/>
              </a:lnSpc>
              <a:buNone/>
            </a:pPr>
            <a:endParaRPr lang="en-US" sz="1400" dirty="0"/>
          </a:p>
        </p:txBody>
      </p:sp>
      <p:sp>
        <p:nvSpPr>
          <p:cNvPr id="5" name="Text 2">
            <a:extLst>
              <a:ext uri="{FF2B5EF4-FFF2-40B4-BE49-F238E27FC236}">
                <a16:creationId xmlns:a16="http://schemas.microsoft.com/office/drawing/2014/main" id="{80E0504E-FCC3-50BA-63A2-6CB700CF179B}"/>
              </a:ext>
            </a:extLst>
          </p:cNvPr>
          <p:cNvSpPr/>
          <p:nvPr/>
        </p:nvSpPr>
        <p:spPr>
          <a:xfrm>
            <a:off x="792479" y="1384640"/>
            <a:ext cx="7936699" cy="1735077"/>
          </a:xfrm>
          <a:prstGeom prst="rect">
            <a:avLst/>
          </a:prstGeom>
          <a:noFill/>
          <a:ln/>
        </p:spPr>
        <p:txBody>
          <a:bodyPr wrap="square" lIns="0" tIns="0" rIns="0" bIns="0" rtlCol="0" anchor="ctr"/>
          <a:lstStyle/>
          <a:p>
            <a:pPr marL="285750" indent="-285750" algn="l">
              <a:lnSpc>
                <a:spcPct val="130000"/>
              </a:lnSpc>
              <a:buFont typeface="Arial" panose="020B0604020202020204" pitchFamily="34" charset="0"/>
              <a:buChar char="•"/>
            </a:pPr>
            <a:endParaRPr lang="en-US" sz="1600" dirty="0"/>
          </a:p>
        </p:txBody>
      </p:sp>
      <p:sp>
        <p:nvSpPr>
          <p:cNvPr id="6" name="Text 2">
            <a:extLst>
              <a:ext uri="{FF2B5EF4-FFF2-40B4-BE49-F238E27FC236}">
                <a16:creationId xmlns:a16="http://schemas.microsoft.com/office/drawing/2014/main" id="{617140B2-6641-2AC2-1638-9E419E321330}"/>
              </a:ext>
            </a:extLst>
          </p:cNvPr>
          <p:cNvSpPr/>
          <p:nvPr/>
        </p:nvSpPr>
        <p:spPr>
          <a:xfrm>
            <a:off x="676509" y="2478937"/>
            <a:ext cx="7863840" cy="822960"/>
          </a:xfrm>
          <a:prstGeom prst="rect">
            <a:avLst/>
          </a:prstGeom>
          <a:noFill/>
          <a:ln/>
        </p:spPr>
        <p:txBody>
          <a:bodyPr wrap="square" lIns="0" tIns="0" rIns="0" bIns="0" rtlCol="0" anchor="ctr"/>
          <a:lstStyle/>
          <a:p>
            <a:pPr marL="0" indent="0" algn="l">
              <a:lnSpc>
                <a:spcPct val="130000"/>
              </a:lnSpc>
              <a:buNone/>
            </a:pPr>
            <a:r>
              <a:rPr lang="en-US" sz="2400" dirty="0">
                <a:solidFill>
                  <a:srgbClr val="F5EFE0"/>
                </a:solidFill>
                <a:latin typeface="Times New Roman" panose="02020603050405020304" pitchFamily="18" charset="0"/>
                <a:ea typeface="Calibri" pitchFamily="34" charset="-122"/>
                <a:cs typeface="Times New Roman" panose="02020603050405020304" pitchFamily="18" charset="0"/>
              </a:rPr>
              <a:t>Low Budget ($)</a:t>
            </a:r>
          </a:p>
          <a:p>
            <a:pPr marL="0" indent="0" algn="l">
              <a:lnSpc>
                <a:spcPct val="130000"/>
              </a:lnSpc>
              <a:buNone/>
            </a:pPr>
            <a:r>
              <a:rPr lang="en-US" sz="2400" dirty="0">
                <a:solidFill>
                  <a:srgbClr val="F5EFE0"/>
                </a:solidFill>
                <a:latin typeface="Times New Roman" panose="02020603050405020304" pitchFamily="18" charset="0"/>
                <a:ea typeface="Calibri" pitchFamily="34" charset="-122"/>
                <a:cs typeface="Times New Roman" panose="02020603050405020304" pitchFamily="18" charset="0"/>
              </a:rPr>
              <a:t>More coordination and prep time required</a:t>
            </a:r>
          </a:p>
          <a:p>
            <a:pPr marL="742950" lvl="1" indent="-285750">
              <a:lnSpc>
                <a:spcPct val="130000"/>
              </a:lnSpc>
              <a:buFont typeface="Arial" panose="020B0604020202020204" pitchFamily="34" charset="0"/>
              <a:buChar char="•"/>
            </a:pPr>
            <a:r>
              <a:rPr lang="en-US" dirty="0">
                <a:solidFill>
                  <a:srgbClr val="F5EFE0"/>
                </a:solidFill>
                <a:latin typeface="Times New Roman" panose="02020603050405020304" pitchFamily="18" charset="0"/>
                <a:ea typeface="Calibri" pitchFamily="34" charset="-122"/>
                <a:cs typeface="Times New Roman" panose="02020603050405020304" pitchFamily="18" charset="0"/>
              </a:rPr>
              <a:t>Union &amp; Employer outreach </a:t>
            </a:r>
          </a:p>
          <a:p>
            <a:pPr marL="742950" lvl="1" indent="-285750">
              <a:lnSpc>
                <a:spcPct val="130000"/>
              </a:lnSpc>
              <a:buFont typeface="Arial" panose="020B0604020202020204" pitchFamily="34" charset="0"/>
              <a:buChar char="•"/>
            </a:pPr>
            <a:r>
              <a:rPr lang="en-US" dirty="0">
                <a:solidFill>
                  <a:srgbClr val="F5EFE0"/>
                </a:solidFill>
                <a:latin typeface="Times New Roman" panose="02020603050405020304" pitchFamily="18" charset="0"/>
                <a:ea typeface="Calibri" pitchFamily="34" charset="-122"/>
                <a:cs typeface="Times New Roman" panose="02020603050405020304" pitchFamily="18" charset="0"/>
              </a:rPr>
              <a:t>Facilities management</a:t>
            </a:r>
          </a:p>
          <a:p>
            <a:pPr marL="742950" lvl="1" indent="-285750">
              <a:lnSpc>
                <a:spcPct val="130000"/>
              </a:lnSpc>
              <a:buFont typeface="Arial" panose="020B0604020202020204" pitchFamily="34" charset="0"/>
              <a:buChar char="•"/>
            </a:pPr>
            <a:r>
              <a:rPr lang="en-US" dirty="0">
                <a:solidFill>
                  <a:srgbClr val="F5EFE0"/>
                </a:solidFill>
                <a:latin typeface="Times New Roman" panose="02020603050405020304" pitchFamily="18" charset="0"/>
                <a:ea typeface="Calibri" pitchFamily="34" charset="-122"/>
                <a:cs typeface="Times New Roman" panose="02020603050405020304" pitchFamily="18" charset="0"/>
              </a:rPr>
              <a:t>Logistics</a:t>
            </a:r>
          </a:p>
          <a:p>
            <a:pPr marL="0" indent="0" algn="l">
              <a:lnSpc>
                <a:spcPct val="130000"/>
              </a:lnSpc>
              <a:buNone/>
            </a:pPr>
            <a:r>
              <a:rPr lang="en-US" dirty="0">
                <a:solidFill>
                  <a:srgbClr val="F5EFE0"/>
                </a:solidFill>
                <a:latin typeface="Times New Roman" panose="02020603050405020304" pitchFamily="18" charset="0"/>
                <a:ea typeface="Calibri" pitchFamily="34" charset="-122"/>
                <a:cs typeface="Times New Roman" panose="02020603050405020304" pitchFamily="18" charset="0"/>
              </a:rPr>
              <a:t>	 </a:t>
            </a:r>
          </a:p>
          <a:p>
            <a:pPr marL="0" indent="0" algn="l">
              <a:lnSpc>
                <a:spcPct val="130000"/>
              </a:lnSpc>
              <a:buNone/>
            </a:pPr>
            <a:endParaRPr lang="en-US" dirty="0">
              <a:solidFill>
                <a:srgbClr val="F5EFE0"/>
              </a:solidFill>
              <a:latin typeface="Times New Roman" panose="02020603050405020304" pitchFamily="18" charset="0"/>
              <a:ea typeface="Calibri" pitchFamily="34" charset="-122"/>
              <a:cs typeface="Times New Roman" panose="02020603050405020304" pitchFamily="18" charset="0"/>
            </a:endParaRPr>
          </a:p>
          <a:p>
            <a:pPr marL="0" indent="0" algn="l">
              <a:lnSpc>
                <a:spcPct val="130000"/>
              </a:lnSpc>
              <a:buNone/>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19088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5">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 1"/>
          <p:cNvSpPr/>
          <p:nvPr/>
        </p:nvSpPr>
        <p:spPr>
          <a:xfrm>
            <a:off x="615282" y="226353"/>
            <a:ext cx="7680960" cy="914400"/>
          </a:xfrm>
          <a:prstGeom prst="rect">
            <a:avLst/>
          </a:prstGeom>
          <a:noFill/>
          <a:ln/>
        </p:spPr>
        <p:txBody>
          <a:bodyPr wrap="square" lIns="0" tIns="0" rIns="0" bIns="0" rtlCol="0" anchor="ctr"/>
          <a:lstStyle/>
          <a:p>
            <a:pPr marL="0" indent="0" algn="ctr">
              <a:buNone/>
            </a:pPr>
            <a:r>
              <a:rPr lang="en-US" sz="4400" b="1" dirty="0">
                <a:solidFill>
                  <a:srgbClr val="FFFFFF"/>
                </a:solidFill>
                <a:latin typeface="Georgia" pitchFamily="34" charset="0"/>
                <a:ea typeface="Georgia" pitchFamily="34" charset="-122"/>
                <a:cs typeface="Georgia" pitchFamily="34" charset="-120"/>
              </a:rPr>
              <a:t>Vision</a:t>
            </a:r>
            <a:endParaRPr lang="en-US" sz="4400" dirty="0"/>
          </a:p>
        </p:txBody>
      </p:sp>
      <p:sp>
        <p:nvSpPr>
          <p:cNvPr id="9" name="Shape 6"/>
          <p:cNvSpPr/>
          <p:nvPr/>
        </p:nvSpPr>
        <p:spPr>
          <a:xfrm>
            <a:off x="6501538" y="2193010"/>
            <a:ext cx="2107769" cy="1635071"/>
          </a:xfrm>
          <a:prstGeom prst="rect">
            <a:avLst/>
          </a:prstGeom>
          <a:solidFill>
            <a:srgbClr val="1E2A44"/>
          </a:solidFill>
          <a:ln/>
          <a:effectLst>
            <a:outerShdw blurRad="101600" dist="38100" dir="8100000" algn="bl" rotWithShape="0">
              <a:srgbClr val="000000">
                <a:alpha val="12000"/>
              </a:srgbClr>
            </a:outerShdw>
          </a:effectLst>
        </p:spPr>
        <p:txBody>
          <a:bodyPr/>
          <a:lstStyle/>
          <a:p>
            <a:endParaRPr lang="en-US"/>
          </a:p>
        </p:txBody>
      </p:sp>
      <p:pic>
        <p:nvPicPr>
          <p:cNvPr id="10" name="Image 1" descr="preencoded.png"/>
          <p:cNvPicPr>
            <a:picLocks noChangeAspect="1"/>
          </p:cNvPicPr>
          <p:nvPr/>
        </p:nvPicPr>
        <p:blipFill>
          <a:blip r:embed="rId4"/>
          <a:stretch>
            <a:fillRect/>
          </a:stretch>
        </p:blipFill>
        <p:spPr>
          <a:xfrm>
            <a:off x="7340404" y="2321436"/>
            <a:ext cx="365760" cy="324165"/>
          </a:xfrm>
          <a:prstGeom prst="rect">
            <a:avLst/>
          </a:prstGeom>
        </p:spPr>
      </p:pic>
      <p:sp>
        <p:nvSpPr>
          <p:cNvPr id="11" name="Text 7"/>
          <p:cNvSpPr/>
          <p:nvPr/>
        </p:nvSpPr>
        <p:spPr>
          <a:xfrm>
            <a:off x="6060244" y="2701086"/>
            <a:ext cx="2926080" cy="274320"/>
          </a:xfrm>
          <a:prstGeom prst="rect">
            <a:avLst/>
          </a:prstGeom>
          <a:noFill/>
          <a:ln/>
        </p:spPr>
        <p:txBody>
          <a:bodyPr wrap="square" lIns="0" tIns="0" rIns="0" bIns="0" rtlCol="0" anchor="ctr"/>
          <a:lstStyle/>
          <a:p>
            <a:pPr marL="0" indent="0" algn="ctr">
              <a:buNone/>
            </a:pPr>
            <a:r>
              <a:rPr lang="en-US" sz="1200" b="1" kern="0" spc="200" dirty="0">
                <a:solidFill>
                  <a:srgbClr val="D4A843"/>
                </a:solidFill>
                <a:latin typeface="Calibri" pitchFamily="34" charset="0"/>
                <a:ea typeface="Calibri" pitchFamily="34" charset="-122"/>
                <a:cs typeface="Calibri" pitchFamily="34" charset="-120"/>
              </a:rPr>
              <a:t>CONTACT US</a:t>
            </a:r>
            <a:endParaRPr lang="en-US" sz="1200" dirty="0"/>
          </a:p>
        </p:txBody>
      </p:sp>
      <p:sp>
        <p:nvSpPr>
          <p:cNvPr id="12" name="Text 8"/>
          <p:cNvSpPr/>
          <p:nvPr/>
        </p:nvSpPr>
        <p:spPr>
          <a:xfrm>
            <a:off x="6060244" y="3146291"/>
            <a:ext cx="2926080" cy="424223"/>
          </a:xfrm>
          <a:prstGeom prst="rect">
            <a:avLst/>
          </a:prstGeom>
          <a:noFill/>
          <a:ln/>
        </p:spPr>
        <p:txBody>
          <a:bodyPr wrap="square" lIns="0" tIns="0" rIns="0" bIns="0" rtlCol="0" anchor="ctr"/>
          <a:lstStyle/>
          <a:p>
            <a:pPr marL="0" indent="0" algn="ctr">
              <a:lnSpc>
                <a:spcPct val="130000"/>
              </a:lnSpc>
              <a:buNone/>
            </a:pPr>
            <a:r>
              <a:rPr lang="en-US" sz="1300" dirty="0">
                <a:solidFill>
                  <a:srgbClr val="FFFFFF"/>
                </a:solidFill>
                <a:latin typeface="Times New Roman" panose="02020603050405020304" pitchFamily="18" charset="0"/>
                <a:ea typeface="Calibri" pitchFamily="34" charset="-122"/>
                <a:cs typeface="Times New Roman" panose="02020603050405020304" pitchFamily="18" charset="0"/>
                <a:hlinkClick r:id="rId5">
                  <a:extLst>
                    <a:ext uri="{A12FA001-AC4F-418D-AE19-62706E023703}">
                      <ahyp:hlinkClr xmlns:ahyp="http://schemas.microsoft.com/office/drawing/2018/hyperlinkcolor" val="tx"/>
                    </a:ext>
                  </a:extLst>
                </a:hlinkClick>
              </a:rPr>
              <a:t>Christina.jenq@gmail.com</a:t>
            </a:r>
            <a:endParaRPr lang="en-US" sz="1300" dirty="0">
              <a:solidFill>
                <a:srgbClr val="FFFFFF"/>
              </a:solidFill>
              <a:latin typeface="Times New Roman" panose="02020603050405020304" pitchFamily="18" charset="0"/>
              <a:ea typeface="Calibri" pitchFamily="34" charset="-122"/>
              <a:cs typeface="Times New Roman" panose="02020603050405020304" pitchFamily="18" charset="0"/>
            </a:endParaRPr>
          </a:p>
          <a:p>
            <a:pPr marL="0" indent="0" algn="ctr">
              <a:lnSpc>
                <a:spcPct val="130000"/>
              </a:lnSpc>
              <a:buNone/>
            </a:pPr>
            <a:r>
              <a:rPr lang="en-US" sz="1300" dirty="0">
                <a:solidFill>
                  <a:srgbClr val="FFFFFF"/>
                </a:solidFill>
                <a:latin typeface="Times New Roman" panose="02020603050405020304" pitchFamily="18" charset="0"/>
                <a:ea typeface="Calibri" pitchFamily="34" charset="-122"/>
                <a:cs typeface="Times New Roman" panose="02020603050405020304" pitchFamily="18" charset="0"/>
              </a:rPr>
              <a:t>nbrown@oaklandlibrary.org</a:t>
            </a:r>
          </a:p>
        </p:txBody>
      </p:sp>
      <p:sp>
        <p:nvSpPr>
          <p:cNvPr id="15" name="Shape 6">
            <a:extLst>
              <a:ext uri="{FF2B5EF4-FFF2-40B4-BE49-F238E27FC236}">
                <a16:creationId xmlns:a16="http://schemas.microsoft.com/office/drawing/2014/main" id="{16746380-4C66-6A2E-274F-5B01F9F08C35}"/>
              </a:ext>
            </a:extLst>
          </p:cNvPr>
          <p:cNvSpPr/>
          <p:nvPr/>
        </p:nvSpPr>
        <p:spPr>
          <a:xfrm>
            <a:off x="615282" y="1396867"/>
            <a:ext cx="4669640" cy="2717933"/>
          </a:xfrm>
          <a:prstGeom prst="rect">
            <a:avLst/>
          </a:prstGeom>
          <a:solidFill>
            <a:srgbClr val="1E2A44"/>
          </a:solidFill>
          <a:ln/>
          <a:effectLst>
            <a:outerShdw blurRad="101600" dist="38100" dir="8100000" algn="bl" rotWithShape="0">
              <a:srgbClr val="000000">
                <a:alpha val="12000"/>
              </a:srgbClr>
            </a:outerShdw>
          </a:effectLst>
        </p:spPr>
        <p:txBody>
          <a:bodyPr/>
          <a:lstStyle/>
          <a:p>
            <a:pPr marL="285750" indent="-285750">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Establish skilled trades as a meaningful alternative career journey</a:t>
            </a:r>
          </a:p>
          <a:p>
            <a:pPr marL="285750" indent="-285750">
              <a:buFont typeface="Arial" panose="020B0604020202020204" pitchFamily="34" charset="0"/>
              <a:buChar char="•"/>
            </a:pPr>
            <a:endParaRPr lang="en-US"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Establish the local library as a strategic player in building a diverse, skilled, local workforce that will attract employers and encourage local economic growth</a:t>
            </a:r>
          </a:p>
          <a:p>
            <a:pPr marL="285750" indent="-285750">
              <a:buFont typeface="Arial" panose="020B0604020202020204" pitchFamily="34" charset="0"/>
              <a:buChar char="•"/>
            </a:pPr>
            <a:endParaRPr lang="en-US" dirty="0">
              <a:solidFill>
                <a:schemeClr val="bg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dirty="0">
                <a:solidFill>
                  <a:schemeClr val="bg1"/>
                </a:solidFill>
                <a:latin typeface="Times New Roman" panose="02020603050405020304" pitchFamily="18" charset="0"/>
                <a:cs typeface="Times New Roman" panose="02020603050405020304" pitchFamily="18" charset="0"/>
              </a:rPr>
              <a:t>Introduce new people to library resources</a:t>
            </a:r>
          </a:p>
          <a:p>
            <a:pPr marL="285750" indent="-285750">
              <a:buFont typeface="Arial" panose="020B0604020202020204" pitchFamily="34" charset="0"/>
              <a:buChar char="•"/>
            </a:pPr>
            <a:endParaRPr lang="en-US"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87</TotalTime>
  <Words>616</Words>
  <Application>Microsoft Office PowerPoint</Application>
  <PresentationFormat>On-screen Show (16:9)</PresentationFormat>
  <Paragraphs>73</Paragraphs>
  <Slides>8</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Georgia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Chris J</dc:creator>
  <cp:lastModifiedBy>Chris J</cp:lastModifiedBy>
  <cp:revision>48</cp:revision>
  <dcterms:created xsi:type="dcterms:W3CDTF">2026-04-27T22:00:16Z</dcterms:created>
  <dcterms:modified xsi:type="dcterms:W3CDTF">2026-04-27T23:28:14Z</dcterms:modified>
</cp:coreProperties>
</file>